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94" r:id="rId4"/>
    <p:sldId id="292" r:id="rId5"/>
    <p:sldId id="291" r:id="rId6"/>
    <p:sldId id="295" r:id="rId7"/>
    <p:sldId id="298" r:id="rId8"/>
    <p:sldId id="304" r:id="rId9"/>
    <p:sldId id="305" r:id="rId10"/>
    <p:sldId id="306" r:id="rId11"/>
    <p:sldId id="285" r:id="rId12"/>
    <p:sldId id="297" r:id="rId13"/>
    <p:sldId id="266" r:id="rId14"/>
    <p:sldId id="296" r:id="rId15"/>
    <p:sldId id="307" r:id="rId16"/>
    <p:sldId id="303" r:id="rId17"/>
    <p:sldId id="308" r:id="rId18"/>
    <p:sldId id="301"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Gordon" initials="MG" lastIdx="1" clrIdx="0">
    <p:extLst>
      <p:ext uri="{19B8F6BF-5375-455C-9EA6-DF929625EA0E}">
        <p15:presenceInfo xmlns:p15="http://schemas.microsoft.com/office/powerpoint/2012/main" userId="6c438c6ef9a084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9" autoAdjust="0"/>
    <p:restoredTop sz="94660"/>
  </p:normalViewPr>
  <p:slideViewPr>
    <p:cSldViewPr snapToGrid="0">
      <p:cViewPr varScale="1">
        <p:scale>
          <a:sx n="108" d="100"/>
          <a:sy n="108"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7T10:07:09.254" idx="1">
    <p:pos x="10" y="10"/>
    <p:text>Need to add screenshots from Asgard</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00BEE-47DD-42BB-BDB8-2655E13949B7}" type="doc">
      <dgm:prSet loTypeId="urn:microsoft.com/office/officeart/2005/8/layout/process1" loCatId="process" qsTypeId="urn:microsoft.com/office/officeart/2005/8/quickstyle/simple1" qsCatId="simple" csTypeId="urn:microsoft.com/office/officeart/2005/8/colors/accent1_2" csCatId="accent1" phldr="1"/>
      <dgm:spPr/>
    </dgm:pt>
    <dgm:pt modelId="{A2227E34-5FD3-4F0F-83F6-3C31B2796545}">
      <dgm:prSet phldrT="[Text]"/>
      <dgm:spPr/>
      <dgm:t>
        <a:bodyPr/>
        <a:lstStyle/>
        <a:p>
          <a:r>
            <a:rPr lang="en-US" dirty="0"/>
            <a:t>Site engages </a:t>
          </a:r>
          <a:r>
            <a:rPr lang="en-US" dirty="0" smtClean="0"/>
            <a:t>Reserve Preparer </a:t>
          </a:r>
          <a:r>
            <a:rPr lang="en-US" dirty="0"/>
            <a:t>to perform a  Reserve Study</a:t>
          </a:r>
        </a:p>
      </dgm:t>
    </dgm:pt>
    <dgm:pt modelId="{6EF481D1-C3A8-420C-89D6-0B8278DDB737}" type="parTrans" cxnId="{A0DE4CAF-C895-4A4D-89CA-4FC8706C1E5D}">
      <dgm:prSet/>
      <dgm:spPr/>
      <dgm:t>
        <a:bodyPr/>
        <a:lstStyle/>
        <a:p>
          <a:endParaRPr lang="en-US"/>
        </a:p>
      </dgm:t>
    </dgm:pt>
    <dgm:pt modelId="{D9C03C75-8B4E-4CA0-8768-887CC9D512AC}" type="sibTrans" cxnId="{A0DE4CAF-C895-4A4D-89CA-4FC8706C1E5D}">
      <dgm:prSet/>
      <dgm:spPr/>
      <dgm:t>
        <a:bodyPr/>
        <a:lstStyle/>
        <a:p>
          <a:endParaRPr lang="en-US"/>
        </a:p>
      </dgm:t>
    </dgm:pt>
    <dgm:pt modelId="{7335C3A8-D914-4928-8E38-2A17CFC9935D}">
      <dgm:prSet phldrT="[Text]"/>
      <dgm:spPr/>
      <dgm:t>
        <a:bodyPr/>
        <a:lstStyle/>
        <a:p>
          <a:r>
            <a:rPr lang="en-US"/>
            <a:t>DOF is responsible for ongoing updates to the latest reserve study</a:t>
          </a:r>
        </a:p>
      </dgm:t>
    </dgm:pt>
    <dgm:pt modelId="{A4B892D8-A736-4556-8AC6-D7F502BBFDB1}" type="parTrans" cxnId="{117F014D-7C0C-441D-8E2C-4EF95F0C1017}">
      <dgm:prSet/>
      <dgm:spPr/>
      <dgm:t>
        <a:bodyPr/>
        <a:lstStyle/>
        <a:p>
          <a:endParaRPr lang="en-US"/>
        </a:p>
      </dgm:t>
    </dgm:pt>
    <dgm:pt modelId="{E1CAB8AD-B5E3-4662-A828-BE5BD3A86515}" type="sibTrans" cxnId="{117F014D-7C0C-441D-8E2C-4EF95F0C1017}">
      <dgm:prSet/>
      <dgm:spPr/>
      <dgm:t>
        <a:bodyPr/>
        <a:lstStyle/>
        <a:p>
          <a:endParaRPr lang="en-US"/>
        </a:p>
      </dgm:t>
    </dgm:pt>
    <dgm:pt modelId="{98DC5164-502F-4342-802A-8E9B7174BEBB}">
      <dgm:prSet phldrT="[Text]"/>
      <dgm:spPr>
        <a:solidFill>
          <a:schemeClr val="accent2"/>
        </a:solidFill>
      </dgm:spPr>
      <dgm:t>
        <a:bodyPr/>
        <a:lstStyle/>
        <a:p>
          <a:pPr algn="ctr"/>
          <a:r>
            <a:rPr lang="en-US" dirty="0"/>
            <a:t>DOE engages consultants for the following assessments      (Roofing,                   Mechanical,     Elevators, Structural)</a:t>
          </a:r>
        </a:p>
      </dgm:t>
    </dgm:pt>
    <dgm:pt modelId="{6E36BC50-D4DA-45E7-9A5E-43AE448BFB63}" type="parTrans" cxnId="{26C8A6EF-FF00-44C6-BA11-B475B6997A81}">
      <dgm:prSet/>
      <dgm:spPr/>
      <dgm:t>
        <a:bodyPr/>
        <a:lstStyle/>
        <a:p>
          <a:endParaRPr lang="en-US"/>
        </a:p>
      </dgm:t>
    </dgm:pt>
    <dgm:pt modelId="{84476023-A402-4878-95DC-93931BBC00E0}" type="sibTrans" cxnId="{26C8A6EF-FF00-44C6-BA11-B475B6997A81}">
      <dgm:prSet/>
      <dgm:spPr/>
      <dgm:t>
        <a:bodyPr/>
        <a:lstStyle/>
        <a:p>
          <a:endParaRPr lang="en-US"/>
        </a:p>
      </dgm:t>
    </dgm:pt>
    <dgm:pt modelId="{6CF88B08-4A71-4EAF-99F2-00BD3E694283}">
      <dgm:prSet phldrT="[Text]"/>
      <dgm:spPr>
        <a:solidFill>
          <a:schemeClr val="accent2"/>
        </a:solidFill>
      </dgm:spPr>
      <dgm:t>
        <a:bodyPr/>
        <a:lstStyle/>
        <a:p>
          <a:r>
            <a:rPr lang="en-US"/>
            <a:t>Coordinate  comprehensive consultant review of the high impact categories  for each site</a:t>
          </a:r>
        </a:p>
      </dgm:t>
    </dgm:pt>
    <dgm:pt modelId="{C62722DC-4A5E-4D4A-948B-1F8D9A1B51B2}" type="parTrans" cxnId="{859A1B75-200D-4366-8D16-BB8B6C438F64}">
      <dgm:prSet/>
      <dgm:spPr/>
      <dgm:t>
        <a:bodyPr/>
        <a:lstStyle/>
        <a:p>
          <a:endParaRPr lang="en-US"/>
        </a:p>
      </dgm:t>
    </dgm:pt>
    <dgm:pt modelId="{F3C8E91C-7138-4CB8-AD61-683B4A879EE7}" type="sibTrans" cxnId="{859A1B75-200D-4366-8D16-BB8B6C438F64}">
      <dgm:prSet/>
      <dgm:spPr/>
      <dgm:t>
        <a:bodyPr/>
        <a:lstStyle/>
        <a:p>
          <a:endParaRPr lang="en-US"/>
        </a:p>
      </dgm:t>
    </dgm:pt>
    <dgm:pt modelId="{08F0C753-97C2-45CB-8890-65062A4207FB}">
      <dgm:prSet phldrT="[Text]"/>
      <dgm:spPr/>
      <dgm:t>
        <a:bodyPr/>
        <a:lstStyle/>
        <a:p>
          <a:r>
            <a:rPr lang="en-US" dirty="0"/>
            <a:t> </a:t>
          </a:r>
          <a:r>
            <a:rPr lang="en-US" dirty="0" smtClean="0"/>
            <a:t>Reconcile </a:t>
          </a:r>
          <a:r>
            <a:rPr lang="en-US" dirty="0"/>
            <a:t>Asgard and </a:t>
          </a:r>
          <a:r>
            <a:rPr lang="en-US" dirty="0" smtClean="0"/>
            <a:t>Reserve Preparer databases </a:t>
          </a:r>
          <a:r>
            <a:rPr lang="en-US" dirty="0"/>
            <a:t>and restrict editing  </a:t>
          </a:r>
        </a:p>
      </dgm:t>
    </dgm:pt>
    <dgm:pt modelId="{851C418F-74BA-4271-B473-58BF19E6BD16}" type="parTrans" cxnId="{DE298623-1876-471D-96C1-9B4175F962D6}">
      <dgm:prSet/>
      <dgm:spPr/>
      <dgm:t>
        <a:bodyPr/>
        <a:lstStyle/>
        <a:p>
          <a:endParaRPr lang="en-US"/>
        </a:p>
      </dgm:t>
    </dgm:pt>
    <dgm:pt modelId="{7685B82A-5EC9-460D-8BAC-EF9C283279FA}" type="sibTrans" cxnId="{DE298623-1876-471D-96C1-9B4175F962D6}">
      <dgm:prSet/>
      <dgm:spPr/>
      <dgm:t>
        <a:bodyPr/>
        <a:lstStyle/>
        <a:p>
          <a:endParaRPr lang="en-US"/>
        </a:p>
      </dgm:t>
    </dgm:pt>
    <dgm:pt modelId="{749085D8-BB90-4CDC-82E5-7ED70EE69C42}">
      <dgm:prSet phldrT="[Text]"/>
      <dgm:spPr>
        <a:solidFill>
          <a:schemeClr val="accent2"/>
        </a:solidFill>
      </dgm:spPr>
      <dgm:t>
        <a:bodyPr/>
        <a:lstStyle/>
        <a:p>
          <a:r>
            <a:rPr lang="en-US" dirty="0"/>
            <a:t>Perform interval             updates when new information becomes available</a:t>
          </a:r>
        </a:p>
      </dgm:t>
    </dgm:pt>
    <dgm:pt modelId="{2A214831-11A6-4A45-A345-B6D658EB59F2}" type="parTrans" cxnId="{49472573-8029-4723-9AE4-29F00F1D231C}">
      <dgm:prSet/>
      <dgm:spPr/>
      <dgm:t>
        <a:bodyPr/>
        <a:lstStyle/>
        <a:p>
          <a:endParaRPr lang="en-US"/>
        </a:p>
      </dgm:t>
    </dgm:pt>
    <dgm:pt modelId="{28BDDAF4-C47E-4D5E-86FE-B5DEE40F95B4}" type="sibTrans" cxnId="{49472573-8029-4723-9AE4-29F00F1D231C}">
      <dgm:prSet/>
      <dgm:spPr/>
      <dgm:t>
        <a:bodyPr/>
        <a:lstStyle/>
        <a:p>
          <a:endParaRPr lang="en-US"/>
        </a:p>
      </dgm:t>
    </dgm:pt>
    <dgm:pt modelId="{5404CB73-9F1C-42D6-B41B-010917D6431D}" type="pres">
      <dgm:prSet presAssocID="{08C00BEE-47DD-42BB-BDB8-2655E13949B7}" presName="Name0" presStyleCnt="0">
        <dgm:presLayoutVars>
          <dgm:dir/>
          <dgm:resizeHandles val="exact"/>
        </dgm:presLayoutVars>
      </dgm:prSet>
      <dgm:spPr/>
    </dgm:pt>
    <dgm:pt modelId="{43EE44FF-5920-40BD-B6F6-1015DB78036F}" type="pres">
      <dgm:prSet presAssocID="{A2227E34-5FD3-4F0F-83F6-3C31B2796545}" presName="node" presStyleLbl="node1" presStyleIdx="0" presStyleCnt="6">
        <dgm:presLayoutVars>
          <dgm:bulletEnabled val="1"/>
        </dgm:presLayoutVars>
      </dgm:prSet>
      <dgm:spPr/>
      <dgm:t>
        <a:bodyPr/>
        <a:lstStyle/>
        <a:p>
          <a:endParaRPr lang="en-US"/>
        </a:p>
      </dgm:t>
    </dgm:pt>
    <dgm:pt modelId="{1C075DB6-6F93-49BA-9ACB-CBD7DA96D066}" type="pres">
      <dgm:prSet presAssocID="{D9C03C75-8B4E-4CA0-8768-887CC9D512AC}" presName="sibTrans" presStyleLbl="sibTrans2D1" presStyleIdx="0" presStyleCnt="5"/>
      <dgm:spPr/>
      <dgm:t>
        <a:bodyPr/>
        <a:lstStyle/>
        <a:p>
          <a:endParaRPr lang="en-US"/>
        </a:p>
      </dgm:t>
    </dgm:pt>
    <dgm:pt modelId="{219E08C1-C19F-45DF-A04F-EDA854C8578D}" type="pres">
      <dgm:prSet presAssocID="{D9C03C75-8B4E-4CA0-8768-887CC9D512AC}" presName="connectorText" presStyleLbl="sibTrans2D1" presStyleIdx="0" presStyleCnt="5"/>
      <dgm:spPr/>
      <dgm:t>
        <a:bodyPr/>
        <a:lstStyle/>
        <a:p>
          <a:endParaRPr lang="en-US"/>
        </a:p>
      </dgm:t>
    </dgm:pt>
    <dgm:pt modelId="{619D81C6-5891-46B9-BA23-DE8F64BA94AC}" type="pres">
      <dgm:prSet presAssocID="{7335C3A8-D914-4928-8E38-2A17CFC9935D}" presName="node" presStyleLbl="node1" presStyleIdx="1" presStyleCnt="6">
        <dgm:presLayoutVars>
          <dgm:bulletEnabled val="1"/>
        </dgm:presLayoutVars>
      </dgm:prSet>
      <dgm:spPr/>
      <dgm:t>
        <a:bodyPr/>
        <a:lstStyle/>
        <a:p>
          <a:endParaRPr lang="en-US"/>
        </a:p>
      </dgm:t>
    </dgm:pt>
    <dgm:pt modelId="{D580FD38-2D31-4625-9FB8-552DA3D8BD47}" type="pres">
      <dgm:prSet presAssocID="{E1CAB8AD-B5E3-4662-A828-BE5BD3A86515}" presName="sibTrans" presStyleLbl="sibTrans2D1" presStyleIdx="1" presStyleCnt="5"/>
      <dgm:spPr/>
      <dgm:t>
        <a:bodyPr/>
        <a:lstStyle/>
        <a:p>
          <a:endParaRPr lang="en-US"/>
        </a:p>
      </dgm:t>
    </dgm:pt>
    <dgm:pt modelId="{23B74035-4410-4611-8089-E101D10FE606}" type="pres">
      <dgm:prSet presAssocID="{E1CAB8AD-B5E3-4662-A828-BE5BD3A86515}" presName="connectorText" presStyleLbl="sibTrans2D1" presStyleIdx="1" presStyleCnt="5"/>
      <dgm:spPr/>
      <dgm:t>
        <a:bodyPr/>
        <a:lstStyle/>
        <a:p>
          <a:endParaRPr lang="en-US"/>
        </a:p>
      </dgm:t>
    </dgm:pt>
    <dgm:pt modelId="{D5E3C0DA-A60C-488F-A009-9E612A5212C2}" type="pres">
      <dgm:prSet presAssocID="{98DC5164-502F-4342-802A-8E9B7174BEBB}" presName="node" presStyleLbl="node1" presStyleIdx="2" presStyleCnt="6">
        <dgm:presLayoutVars>
          <dgm:bulletEnabled val="1"/>
        </dgm:presLayoutVars>
      </dgm:prSet>
      <dgm:spPr/>
      <dgm:t>
        <a:bodyPr/>
        <a:lstStyle/>
        <a:p>
          <a:endParaRPr lang="en-US"/>
        </a:p>
      </dgm:t>
    </dgm:pt>
    <dgm:pt modelId="{958E8ACE-FF10-4271-9499-7F48C7FCBB77}" type="pres">
      <dgm:prSet presAssocID="{84476023-A402-4878-95DC-93931BBC00E0}" presName="sibTrans" presStyleLbl="sibTrans2D1" presStyleIdx="2" presStyleCnt="5"/>
      <dgm:spPr/>
      <dgm:t>
        <a:bodyPr/>
        <a:lstStyle/>
        <a:p>
          <a:endParaRPr lang="en-US"/>
        </a:p>
      </dgm:t>
    </dgm:pt>
    <dgm:pt modelId="{538DD075-579D-4DB9-B4CD-07F6D32216BA}" type="pres">
      <dgm:prSet presAssocID="{84476023-A402-4878-95DC-93931BBC00E0}" presName="connectorText" presStyleLbl="sibTrans2D1" presStyleIdx="2" presStyleCnt="5"/>
      <dgm:spPr/>
      <dgm:t>
        <a:bodyPr/>
        <a:lstStyle/>
        <a:p>
          <a:endParaRPr lang="en-US"/>
        </a:p>
      </dgm:t>
    </dgm:pt>
    <dgm:pt modelId="{BFCAB9DA-CD40-4882-8E72-CAE3A74152C3}" type="pres">
      <dgm:prSet presAssocID="{6CF88B08-4A71-4EAF-99F2-00BD3E694283}" presName="node" presStyleLbl="node1" presStyleIdx="3" presStyleCnt="6">
        <dgm:presLayoutVars>
          <dgm:bulletEnabled val="1"/>
        </dgm:presLayoutVars>
      </dgm:prSet>
      <dgm:spPr/>
      <dgm:t>
        <a:bodyPr/>
        <a:lstStyle/>
        <a:p>
          <a:endParaRPr lang="en-US"/>
        </a:p>
      </dgm:t>
    </dgm:pt>
    <dgm:pt modelId="{43C9C030-1EE2-4C53-9C94-17246096C7F1}" type="pres">
      <dgm:prSet presAssocID="{F3C8E91C-7138-4CB8-AD61-683B4A879EE7}" presName="sibTrans" presStyleLbl="sibTrans2D1" presStyleIdx="3" presStyleCnt="5"/>
      <dgm:spPr/>
      <dgm:t>
        <a:bodyPr/>
        <a:lstStyle/>
        <a:p>
          <a:endParaRPr lang="en-US"/>
        </a:p>
      </dgm:t>
    </dgm:pt>
    <dgm:pt modelId="{FE8893FF-A653-4B25-806A-6C48318C2719}" type="pres">
      <dgm:prSet presAssocID="{F3C8E91C-7138-4CB8-AD61-683B4A879EE7}" presName="connectorText" presStyleLbl="sibTrans2D1" presStyleIdx="3" presStyleCnt="5"/>
      <dgm:spPr/>
      <dgm:t>
        <a:bodyPr/>
        <a:lstStyle/>
        <a:p>
          <a:endParaRPr lang="en-US"/>
        </a:p>
      </dgm:t>
    </dgm:pt>
    <dgm:pt modelId="{194C52CD-A130-41B6-A5D6-5FBA8D322C04}" type="pres">
      <dgm:prSet presAssocID="{08F0C753-97C2-45CB-8890-65062A4207FB}" presName="node" presStyleLbl="node1" presStyleIdx="4" presStyleCnt="6">
        <dgm:presLayoutVars>
          <dgm:bulletEnabled val="1"/>
        </dgm:presLayoutVars>
      </dgm:prSet>
      <dgm:spPr/>
      <dgm:t>
        <a:bodyPr/>
        <a:lstStyle/>
        <a:p>
          <a:endParaRPr lang="en-US"/>
        </a:p>
      </dgm:t>
    </dgm:pt>
    <dgm:pt modelId="{F0A9D22C-5FD7-447F-B98E-52C035AB3A5E}" type="pres">
      <dgm:prSet presAssocID="{7685B82A-5EC9-460D-8BAC-EF9C283279FA}" presName="sibTrans" presStyleLbl="sibTrans2D1" presStyleIdx="4" presStyleCnt="5"/>
      <dgm:spPr/>
      <dgm:t>
        <a:bodyPr/>
        <a:lstStyle/>
        <a:p>
          <a:endParaRPr lang="en-US"/>
        </a:p>
      </dgm:t>
    </dgm:pt>
    <dgm:pt modelId="{607FE335-B91C-43B5-AE9F-B0239EE0953F}" type="pres">
      <dgm:prSet presAssocID="{7685B82A-5EC9-460D-8BAC-EF9C283279FA}" presName="connectorText" presStyleLbl="sibTrans2D1" presStyleIdx="4" presStyleCnt="5"/>
      <dgm:spPr/>
      <dgm:t>
        <a:bodyPr/>
        <a:lstStyle/>
        <a:p>
          <a:endParaRPr lang="en-US"/>
        </a:p>
      </dgm:t>
    </dgm:pt>
    <dgm:pt modelId="{35F6BC6E-66E8-4E8E-9567-EF0D135DC51B}" type="pres">
      <dgm:prSet presAssocID="{749085D8-BB90-4CDC-82E5-7ED70EE69C42}" presName="node" presStyleLbl="node1" presStyleIdx="5" presStyleCnt="6">
        <dgm:presLayoutVars>
          <dgm:bulletEnabled val="1"/>
        </dgm:presLayoutVars>
      </dgm:prSet>
      <dgm:spPr/>
      <dgm:t>
        <a:bodyPr/>
        <a:lstStyle/>
        <a:p>
          <a:endParaRPr lang="en-US"/>
        </a:p>
      </dgm:t>
    </dgm:pt>
  </dgm:ptLst>
  <dgm:cxnLst>
    <dgm:cxn modelId="{5977FFCC-33E3-49D4-AFD4-D5725A2EB5DA}" type="presOf" srcId="{E1CAB8AD-B5E3-4662-A828-BE5BD3A86515}" destId="{23B74035-4410-4611-8089-E101D10FE606}" srcOrd="1" destOrd="0" presId="urn:microsoft.com/office/officeart/2005/8/layout/process1"/>
    <dgm:cxn modelId="{65985765-62C8-4B06-9170-01CC8D3CA3B4}" type="presOf" srcId="{7335C3A8-D914-4928-8E38-2A17CFC9935D}" destId="{619D81C6-5891-46B9-BA23-DE8F64BA94AC}" srcOrd="0" destOrd="0" presId="urn:microsoft.com/office/officeart/2005/8/layout/process1"/>
    <dgm:cxn modelId="{20AA0419-7026-4B7D-A09A-B695385BA1EA}" type="presOf" srcId="{08F0C753-97C2-45CB-8890-65062A4207FB}" destId="{194C52CD-A130-41B6-A5D6-5FBA8D322C04}" srcOrd="0" destOrd="0" presId="urn:microsoft.com/office/officeart/2005/8/layout/process1"/>
    <dgm:cxn modelId="{859A1B75-200D-4366-8D16-BB8B6C438F64}" srcId="{08C00BEE-47DD-42BB-BDB8-2655E13949B7}" destId="{6CF88B08-4A71-4EAF-99F2-00BD3E694283}" srcOrd="3" destOrd="0" parTransId="{C62722DC-4A5E-4D4A-948B-1F8D9A1B51B2}" sibTransId="{F3C8E91C-7138-4CB8-AD61-683B4A879EE7}"/>
    <dgm:cxn modelId="{616B624B-3C88-455A-98D1-66731EC1931F}" type="presOf" srcId="{749085D8-BB90-4CDC-82E5-7ED70EE69C42}" destId="{35F6BC6E-66E8-4E8E-9567-EF0D135DC51B}" srcOrd="0" destOrd="0" presId="urn:microsoft.com/office/officeart/2005/8/layout/process1"/>
    <dgm:cxn modelId="{244FB41D-8C46-4F8C-BA50-0D504C050722}" type="presOf" srcId="{08C00BEE-47DD-42BB-BDB8-2655E13949B7}" destId="{5404CB73-9F1C-42D6-B41B-010917D6431D}" srcOrd="0" destOrd="0" presId="urn:microsoft.com/office/officeart/2005/8/layout/process1"/>
    <dgm:cxn modelId="{3645F4AB-FE1A-4465-8C30-611951B4BC27}" type="presOf" srcId="{F3C8E91C-7138-4CB8-AD61-683B4A879EE7}" destId="{43C9C030-1EE2-4C53-9C94-17246096C7F1}" srcOrd="0" destOrd="0" presId="urn:microsoft.com/office/officeart/2005/8/layout/process1"/>
    <dgm:cxn modelId="{B5E6B78A-D20F-4BB9-94E2-652AA09A02B2}" type="presOf" srcId="{7685B82A-5EC9-460D-8BAC-EF9C283279FA}" destId="{F0A9D22C-5FD7-447F-B98E-52C035AB3A5E}" srcOrd="0" destOrd="0" presId="urn:microsoft.com/office/officeart/2005/8/layout/process1"/>
    <dgm:cxn modelId="{26C8A6EF-FF00-44C6-BA11-B475B6997A81}" srcId="{08C00BEE-47DD-42BB-BDB8-2655E13949B7}" destId="{98DC5164-502F-4342-802A-8E9B7174BEBB}" srcOrd="2" destOrd="0" parTransId="{6E36BC50-D4DA-45E7-9A5E-43AE448BFB63}" sibTransId="{84476023-A402-4878-95DC-93931BBC00E0}"/>
    <dgm:cxn modelId="{7FB6C694-CBC4-4E11-ADAD-B53E4BB6DB5D}" type="presOf" srcId="{D9C03C75-8B4E-4CA0-8768-887CC9D512AC}" destId="{1C075DB6-6F93-49BA-9ACB-CBD7DA96D066}" srcOrd="0" destOrd="0" presId="urn:microsoft.com/office/officeart/2005/8/layout/process1"/>
    <dgm:cxn modelId="{A0DE4CAF-C895-4A4D-89CA-4FC8706C1E5D}" srcId="{08C00BEE-47DD-42BB-BDB8-2655E13949B7}" destId="{A2227E34-5FD3-4F0F-83F6-3C31B2796545}" srcOrd="0" destOrd="0" parTransId="{6EF481D1-C3A8-420C-89D6-0B8278DDB737}" sibTransId="{D9C03C75-8B4E-4CA0-8768-887CC9D512AC}"/>
    <dgm:cxn modelId="{FE008335-595A-49C1-90F4-7AA8D1E3D213}" type="presOf" srcId="{98DC5164-502F-4342-802A-8E9B7174BEBB}" destId="{D5E3C0DA-A60C-488F-A009-9E612A5212C2}" srcOrd="0" destOrd="0" presId="urn:microsoft.com/office/officeart/2005/8/layout/process1"/>
    <dgm:cxn modelId="{B239D653-8105-4105-AEBE-74F6FD3F029F}" type="presOf" srcId="{84476023-A402-4878-95DC-93931BBC00E0}" destId="{958E8ACE-FF10-4271-9499-7F48C7FCBB77}" srcOrd="0" destOrd="0" presId="urn:microsoft.com/office/officeart/2005/8/layout/process1"/>
    <dgm:cxn modelId="{0FFA62F3-99F4-4AFC-AB88-CF2F28D0C920}" type="presOf" srcId="{7685B82A-5EC9-460D-8BAC-EF9C283279FA}" destId="{607FE335-B91C-43B5-AE9F-B0239EE0953F}" srcOrd="1" destOrd="0" presId="urn:microsoft.com/office/officeart/2005/8/layout/process1"/>
    <dgm:cxn modelId="{49472573-8029-4723-9AE4-29F00F1D231C}" srcId="{08C00BEE-47DD-42BB-BDB8-2655E13949B7}" destId="{749085D8-BB90-4CDC-82E5-7ED70EE69C42}" srcOrd="5" destOrd="0" parTransId="{2A214831-11A6-4A45-A345-B6D658EB59F2}" sibTransId="{28BDDAF4-C47E-4D5E-86FE-B5DEE40F95B4}"/>
    <dgm:cxn modelId="{DE298623-1876-471D-96C1-9B4175F962D6}" srcId="{08C00BEE-47DD-42BB-BDB8-2655E13949B7}" destId="{08F0C753-97C2-45CB-8890-65062A4207FB}" srcOrd="4" destOrd="0" parTransId="{851C418F-74BA-4271-B473-58BF19E6BD16}" sibTransId="{7685B82A-5EC9-460D-8BAC-EF9C283279FA}"/>
    <dgm:cxn modelId="{071771B9-94CA-4C6D-961C-3ECF3E0830D5}" type="presOf" srcId="{E1CAB8AD-B5E3-4662-A828-BE5BD3A86515}" destId="{D580FD38-2D31-4625-9FB8-552DA3D8BD47}" srcOrd="0" destOrd="0" presId="urn:microsoft.com/office/officeart/2005/8/layout/process1"/>
    <dgm:cxn modelId="{1380338C-68D0-44F4-A207-2A8502413490}" type="presOf" srcId="{A2227E34-5FD3-4F0F-83F6-3C31B2796545}" destId="{43EE44FF-5920-40BD-B6F6-1015DB78036F}" srcOrd="0" destOrd="0" presId="urn:microsoft.com/office/officeart/2005/8/layout/process1"/>
    <dgm:cxn modelId="{26DE3E83-CDE8-4AAB-BBF0-A8269D7493AB}" type="presOf" srcId="{6CF88B08-4A71-4EAF-99F2-00BD3E694283}" destId="{BFCAB9DA-CD40-4882-8E72-CAE3A74152C3}" srcOrd="0" destOrd="0" presId="urn:microsoft.com/office/officeart/2005/8/layout/process1"/>
    <dgm:cxn modelId="{1F94074A-A4A3-42FA-8EF8-55D4E68F5E84}" type="presOf" srcId="{84476023-A402-4878-95DC-93931BBC00E0}" destId="{538DD075-579D-4DB9-B4CD-07F6D32216BA}" srcOrd="1" destOrd="0" presId="urn:microsoft.com/office/officeart/2005/8/layout/process1"/>
    <dgm:cxn modelId="{3619618B-AEDA-4B76-B07C-8612E47D1DBC}" type="presOf" srcId="{F3C8E91C-7138-4CB8-AD61-683B4A879EE7}" destId="{FE8893FF-A653-4B25-806A-6C48318C2719}" srcOrd="1" destOrd="0" presId="urn:microsoft.com/office/officeart/2005/8/layout/process1"/>
    <dgm:cxn modelId="{1C494CD1-9EF2-410E-8B10-23F826E0F7B4}" type="presOf" srcId="{D9C03C75-8B4E-4CA0-8768-887CC9D512AC}" destId="{219E08C1-C19F-45DF-A04F-EDA854C8578D}" srcOrd="1" destOrd="0" presId="urn:microsoft.com/office/officeart/2005/8/layout/process1"/>
    <dgm:cxn modelId="{117F014D-7C0C-441D-8E2C-4EF95F0C1017}" srcId="{08C00BEE-47DD-42BB-BDB8-2655E13949B7}" destId="{7335C3A8-D914-4928-8E38-2A17CFC9935D}" srcOrd="1" destOrd="0" parTransId="{A4B892D8-A736-4556-8AC6-D7F502BBFDB1}" sibTransId="{E1CAB8AD-B5E3-4662-A828-BE5BD3A86515}"/>
    <dgm:cxn modelId="{5CBC47B2-D588-4C0B-8729-E0200D596646}" type="presParOf" srcId="{5404CB73-9F1C-42D6-B41B-010917D6431D}" destId="{43EE44FF-5920-40BD-B6F6-1015DB78036F}" srcOrd="0" destOrd="0" presId="urn:microsoft.com/office/officeart/2005/8/layout/process1"/>
    <dgm:cxn modelId="{EA2F744A-E54E-49F7-9040-0AF74FF36116}" type="presParOf" srcId="{5404CB73-9F1C-42D6-B41B-010917D6431D}" destId="{1C075DB6-6F93-49BA-9ACB-CBD7DA96D066}" srcOrd="1" destOrd="0" presId="urn:microsoft.com/office/officeart/2005/8/layout/process1"/>
    <dgm:cxn modelId="{79B56694-14C4-4199-A4FA-49E0F1D93C77}" type="presParOf" srcId="{1C075DB6-6F93-49BA-9ACB-CBD7DA96D066}" destId="{219E08C1-C19F-45DF-A04F-EDA854C8578D}" srcOrd="0" destOrd="0" presId="urn:microsoft.com/office/officeart/2005/8/layout/process1"/>
    <dgm:cxn modelId="{D20C5BB0-0C8D-46A5-B2E5-3BC9958C03C1}" type="presParOf" srcId="{5404CB73-9F1C-42D6-B41B-010917D6431D}" destId="{619D81C6-5891-46B9-BA23-DE8F64BA94AC}" srcOrd="2" destOrd="0" presId="urn:microsoft.com/office/officeart/2005/8/layout/process1"/>
    <dgm:cxn modelId="{08D711A6-F873-40F3-89AD-0722550D2AF6}" type="presParOf" srcId="{5404CB73-9F1C-42D6-B41B-010917D6431D}" destId="{D580FD38-2D31-4625-9FB8-552DA3D8BD47}" srcOrd="3" destOrd="0" presId="urn:microsoft.com/office/officeart/2005/8/layout/process1"/>
    <dgm:cxn modelId="{02301ED0-A5A8-48F5-833B-C8BFDDB92C8B}" type="presParOf" srcId="{D580FD38-2D31-4625-9FB8-552DA3D8BD47}" destId="{23B74035-4410-4611-8089-E101D10FE606}" srcOrd="0" destOrd="0" presId="urn:microsoft.com/office/officeart/2005/8/layout/process1"/>
    <dgm:cxn modelId="{49F20DCD-59F9-43E1-AABF-1D799677A220}" type="presParOf" srcId="{5404CB73-9F1C-42D6-B41B-010917D6431D}" destId="{D5E3C0DA-A60C-488F-A009-9E612A5212C2}" srcOrd="4" destOrd="0" presId="urn:microsoft.com/office/officeart/2005/8/layout/process1"/>
    <dgm:cxn modelId="{898EC2C5-6680-465F-B425-405B9135F53B}" type="presParOf" srcId="{5404CB73-9F1C-42D6-B41B-010917D6431D}" destId="{958E8ACE-FF10-4271-9499-7F48C7FCBB77}" srcOrd="5" destOrd="0" presId="urn:microsoft.com/office/officeart/2005/8/layout/process1"/>
    <dgm:cxn modelId="{C92BD551-CE4E-4733-BB0B-F0CA7D84BECF}" type="presParOf" srcId="{958E8ACE-FF10-4271-9499-7F48C7FCBB77}" destId="{538DD075-579D-4DB9-B4CD-07F6D32216BA}" srcOrd="0" destOrd="0" presId="urn:microsoft.com/office/officeart/2005/8/layout/process1"/>
    <dgm:cxn modelId="{F1C098DD-FB78-49AF-B827-71ED6890B3C2}" type="presParOf" srcId="{5404CB73-9F1C-42D6-B41B-010917D6431D}" destId="{BFCAB9DA-CD40-4882-8E72-CAE3A74152C3}" srcOrd="6" destOrd="0" presId="urn:microsoft.com/office/officeart/2005/8/layout/process1"/>
    <dgm:cxn modelId="{EE535C85-CDEF-4EB3-AA6E-0A351E249330}" type="presParOf" srcId="{5404CB73-9F1C-42D6-B41B-010917D6431D}" destId="{43C9C030-1EE2-4C53-9C94-17246096C7F1}" srcOrd="7" destOrd="0" presId="urn:microsoft.com/office/officeart/2005/8/layout/process1"/>
    <dgm:cxn modelId="{BB7FA835-2611-47B3-ABA1-584418D8F7C1}" type="presParOf" srcId="{43C9C030-1EE2-4C53-9C94-17246096C7F1}" destId="{FE8893FF-A653-4B25-806A-6C48318C2719}" srcOrd="0" destOrd="0" presId="urn:microsoft.com/office/officeart/2005/8/layout/process1"/>
    <dgm:cxn modelId="{779B2F49-6BCF-4774-A265-CA3723489D31}" type="presParOf" srcId="{5404CB73-9F1C-42D6-B41B-010917D6431D}" destId="{194C52CD-A130-41B6-A5D6-5FBA8D322C04}" srcOrd="8" destOrd="0" presId="urn:microsoft.com/office/officeart/2005/8/layout/process1"/>
    <dgm:cxn modelId="{2D6342F9-D718-44ED-904E-1CB242829891}" type="presParOf" srcId="{5404CB73-9F1C-42D6-B41B-010917D6431D}" destId="{F0A9D22C-5FD7-447F-B98E-52C035AB3A5E}" srcOrd="9" destOrd="0" presId="urn:microsoft.com/office/officeart/2005/8/layout/process1"/>
    <dgm:cxn modelId="{A1F93391-B247-4057-BBAC-AC11B160C38B}" type="presParOf" srcId="{F0A9D22C-5FD7-447F-B98E-52C035AB3A5E}" destId="{607FE335-B91C-43B5-AE9F-B0239EE0953F}" srcOrd="0" destOrd="0" presId="urn:microsoft.com/office/officeart/2005/8/layout/process1"/>
    <dgm:cxn modelId="{B3396E71-D5DD-4C36-A055-9703C757C87F}" type="presParOf" srcId="{5404CB73-9F1C-42D6-B41B-010917D6431D}" destId="{35F6BC6E-66E8-4E8E-9567-EF0D135DC51B}"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21B23-C517-4335-8E87-B5B7C2BE742D}" type="doc">
      <dgm:prSet loTypeId="urn:microsoft.com/office/officeart/2005/8/layout/hList7" loCatId="process" qsTypeId="urn:microsoft.com/office/officeart/2005/8/quickstyle/simple1" qsCatId="simple" csTypeId="urn:microsoft.com/office/officeart/2005/8/colors/accent1_2" csCatId="accent1" phldr="1"/>
      <dgm:spPr/>
    </dgm:pt>
    <dgm:pt modelId="{DDF7F91D-00BB-45CC-BE4A-05059B88684B}">
      <dgm:prSet phldrT="[Text]"/>
      <dgm:spPr/>
      <dgm:t>
        <a:bodyPr/>
        <a:lstStyle/>
        <a:p>
          <a:r>
            <a:rPr lang="en-US" dirty="0" smtClean="0"/>
            <a:t>Multi-year Review of Asset &amp; Reserve Data in Asgard</a:t>
          </a:r>
          <a:endParaRPr lang="en-US" dirty="0"/>
        </a:p>
      </dgm:t>
    </dgm:pt>
    <dgm:pt modelId="{AD54751D-D2F7-41C3-8817-7D83043C619A}" type="parTrans" cxnId="{BED55EA1-BC8C-4CAD-936C-31F887DAA48B}">
      <dgm:prSet/>
      <dgm:spPr/>
      <dgm:t>
        <a:bodyPr/>
        <a:lstStyle/>
        <a:p>
          <a:endParaRPr lang="en-US"/>
        </a:p>
      </dgm:t>
    </dgm:pt>
    <dgm:pt modelId="{62801783-9181-4451-8283-A7005D4C8693}" type="sibTrans" cxnId="{BED55EA1-BC8C-4CAD-936C-31F887DAA48B}">
      <dgm:prSet/>
      <dgm:spPr/>
      <dgm:t>
        <a:bodyPr/>
        <a:lstStyle/>
        <a:p>
          <a:endParaRPr lang="en-US"/>
        </a:p>
      </dgm:t>
    </dgm:pt>
    <dgm:pt modelId="{616102EB-D0E0-4E35-B770-38CC5754782B}">
      <dgm:prSet phldrT="[Text]"/>
      <dgm:spPr/>
      <dgm:t>
        <a:bodyPr/>
        <a:lstStyle/>
        <a:p>
          <a:r>
            <a:rPr lang="en-US" dirty="0" smtClean="0"/>
            <a:t>Annual Project Management for CAPEX projects</a:t>
          </a:r>
          <a:endParaRPr lang="en-US" dirty="0"/>
        </a:p>
      </dgm:t>
    </dgm:pt>
    <dgm:pt modelId="{983A9837-2D58-496F-8120-3630300DC5DA}" type="parTrans" cxnId="{D45BACE8-EA2D-4B55-8C5B-1ACD3C6BAED4}">
      <dgm:prSet/>
      <dgm:spPr/>
      <dgm:t>
        <a:bodyPr/>
        <a:lstStyle/>
        <a:p>
          <a:endParaRPr lang="en-US"/>
        </a:p>
      </dgm:t>
    </dgm:pt>
    <dgm:pt modelId="{F7158FE5-26A5-4FE1-9A9B-DE79904DB51B}" type="sibTrans" cxnId="{D45BACE8-EA2D-4B55-8C5B-1ACD3C6BAED4}">
      <dgm:prSet/>
      <dgm:spPr/>
      <dgm:t>
        <a:bodyPr/>
        <a:lstStyle/>
        <a:p>
          <a:endParaRPr lang="en-US"/>
        </a:p>
      </dgm:t>
    </dgm:pt>
    <dgm:pt modelId="{9EC80245-8FAD-44CF-B8B0-3F70005DDFB5}">
      <dgm:prSet phldrT="[Text]"/>
      <dgm:spPr/>
      <dgm:t>
        <a:bodyPr/>
        <a:lstStyle/>
        <a:p>
          <a:r>
            <a:rPr lang="en-US" dirty="0" smtClean="0"/>
            <a:t>Daily Management of the total Asset Lifecycle</a:t>
          </a:r>
          <a:endParaRPr lang="en-US" dirty="0"/>
        </a:p>
      </dgm:t>
    </dgm:pt>
    <dgm:pt modelId="{1AD17AAD-810A-4A0F-B589-F2A9C1200F03}" type="parTrans" cxnId="{4EFBA84B-2FBB-4F95-911F-05C54AED1B5B}">
      <dgm:prSet/>
      <dgm:spPr/>
      <dgm:t>
        <a:bodyPr/>
        <a:lstStyle/>
        <a:p>
          <a:endParaRPr lang="en-US"/>
        </a:p>
      </dgm:t>
    </dgm:pt>
    <dgm:pt modelId="{A877C071-5148-41B7-8E9E-87AD40659861}" type="sibTrans" cxnId="{4EFBA84B-2FBB-4F95-911F-05C54AED1B5B}">
      <dgm:prSet/>
      <dgm:spPr/>
      <dgm:t>
        <a:bodyPr/>
        <a:lstStyle/>
        <a:p>
          <a:endParaRPr lang="en-US"/>
        </a:p>
      </dgm:t>
    </dgm:pt>
    <dgm:pt modelId="{E516732A-E540-4F11-B9B4-0AD7F63738E7}" type="pres">
      <dgm:prSet presAssocID="{4D321B23-C517-4335-8E87-B5B7C2BE742D}" presName="Name0" presStyleCnt="0">
        <dgm:presLayoutVars>
          <dgm:dir/>
          <dgm:resizeHandles val="exact"/>
        </dgm:presLayoutVars>
      </dgm:prSet>
      <dgm:spPr/>
    </dgm:pt>
    <dgm:pt modelId="{496E71BC-C0C3-4E74-9D54-8BB9CA8CC912}" type="pres">
      <dgm:prSet presAssocID="{4D321B23-C517-4335-8E87-B5B7C2BE742D}" presName="fgShape" presStyleLbl="fgShp" presStyleIdx="0" presStyleCnt="1"/>
      <dgm:spPr>
        <a:prstGeom prst="rightArrow">
          <a:avLst/>
        </a:prstGeom>
        <a:solidFill>
          <a:schemeClr val="bg1">
            <a:lumMod val="75000"/>
          </a:schemeClr>
        </a:solidFill>
      </dgm:spPr>
    </dgm:pt>
    <dgm:pt modelId="{8C944A39-74E4-4C49-8183-66F98BD96163}" type="pres">
      <dgm:prSet presAssocID="{4D321B23-C517-4335-8E87-B5B7C2BE742D}" presName="linComp" presStyleCnt="0"/>
      <dgm:spPr/>
    </dgm:pt>
    <dgm:pt modelId="{919D17D0-6463-44BC-811B-25C168853869}" type="pres">
      <dgm:prSet presAssocID="{DDF7F91D-00BB-45CC-BE4A-05059B88684B}" presName="compNode" presStyleCnt="0"/>
      <dgm:spPr/>
    </dgm:pt>
    <dgm:pt modelId="{5D89096B-D145-4F3B-80DB-666028C93769}" type="pres">
      <dgm:prSet presAssocID="{DDF7F91D-00BB-45CC-BE4A-05059B88684B}" presName="bkgdShape" presStyleLbl="node1" presStyleIdx="0" presStyleCnt="3"/>
      <dgm:spPr/>
      <dgm:t>
        <a:bodyPr/>
        <a:lstStyle/>
        <a:p>
          <a:endParaRPr lang="en-US"/>
        </a:p>
      </dgm:t>
    </dgm:pt>
    <dgm:pt modelId="{F91975BF-5C83-4DD2-90DE-262CB23A43E7}" type="pres">
      <dgm:prSet presAssocID="{DDF7F91D-00BB-45CC-BE4A-05059B88684B}" presName="nodeTx" presStyleLbl="node1" presStyleIdx="0" presStyleCnt="3">
        <dgm:presLayoutVars>
          <dgm:bulletEnabled val="1"/>
        </dgm:presLayoutVars>
      </dgm:prSet>
      <dgm:spPr/>
      <dgm:t>
        <a:bodyPr/>
        <a:lstStyle/>
        <a:p>
          <a:endParaRPr lang="en-US"/>
        </a:p>
      </dgm:t>
    </dgm:pt>
    <dgm:pt modelId="{5638A526-5958-445D-9B6F-9D4C8DC7F5E2}" type="pres">
      <dgm:prSet presAssocID="{DDF7F91D-00BB-45CC-BE4A-05059B88684B}" presName="invisiNode" presStyleLbl="node1" presStyleIdx="0" presStyleCnt="3"/>
      <dgm:spPr/>
    </dgm:pt>
    <dgm:pt modelId="{0D4E462D-4FCF-4E5F-BE0E-7FC8A45D0318}" type="pres">
      <dgm:prSet presAssocID="{DDF7F91D-00BB-45CC-BE4A-05059B88684B}" presName="imagNode" presStyleLbl="fgImgPlace1" presStyleIdx="0" presStyleCnt="3"/>
      <dgm:spPr>
        <a:solidFill>
          <a:schemeClr val="bg1"/>
        </a:solidFill>
        <a:ln>
          <a:solidFill>
            <a:schemeClr val="bg1"/>
          </a:solidFill>
        </a:ln>
      </dgm:spPr>
    </dgm:pt>
    <dgm:pt modelId="{F6040A07-16E4-41B9-A243-5F1E84D92ADD}" type="pres">
      <dgm:prSet presAssocID="{62801783-9181-4451-8283-A7005D4C8693}" presName="sibTrans" presStyleLbl="sibTrans2D1" presStyleIdx="0" presStyleCnt="0"/>
      <dgm:spPr/>
      <dgm:t>
        <a:bodyPr/>
        <a:lstStyle/>
        <a:p>
          <a:endParaRPr lang="en-US"/>
        </a:p>
      </dgm:t>
    </dgm:pt>
    <dgm:pt modelId="{B4F17810-56CD-4820-B470-063C6AB2AF0E}" type="pres">
      <dgm:prSet presAssocID="{616102EB-D0E0-4E35-B770-38CC5754782B}" presName="compNode" presStyleCnt="0"/>
      <dgm:spPr/>
    </dgm:pt>
    <dgm:pt modelId="{0D541789-FD69-4ED3-8FCB-C2CC62F1ECFC}" type="pres">
      <dgm:prSet presAssocID="{616102EB-D0E0-4E35-B770-38CC5754782B}" presName="bkgdShape" presStyleLbl="node1" presStyleIdx="1" presStyleCnt="3"/>
      <dgm:spPr/>
      <dgm:t>
        <a:bodyPr/>
        <a:lstStyle/>
        <a:p>
          <a:endParaRPr lang="en-US"/>
        </a:p>
      </dgm:t>
    </dgm:pt>
    <dgm:pt modelId="{7683197B-E050-4081-BD37-078FD1ACF1D5}" type="pres">
      <dgm:prSet presAssocID="{616102EB-D0E0-4E35-B770-38CC5754782B}" presName="nodeTx" presStyleLbl="node1" presStyleIdx="1" presStyleCnt="3">
        <dgm:presLayoutVars>
          <dgm:bulletEnabled val="1"/>
        </dgm:presLayoutVars>
      </dgm:prSet>
      <dgm:spPr/>
      <dgm:t>
        <a:bodyPr/>
        <a:lstStyle/>
        <a:p>
          <a:endParaRPr lang="en-US"/>
        </a:p>
      </dgm:t>
    </dgm:pt>
    <dgm:pt modelId="{C25BB929-59EB-4744-9EED-3291655CC5CB}" type="pres">
      <dgm:prSet presAssocID="{616102EB-D0E0-4E35-B770-38CC5754782B}" presName="invisiNode" presStyleLbl="node1" presStyleIdx="1" presStyleCnt="3"/>
      <dgm:spPr/>
    </dgm:pt>
    <dgm:pt modelId="{29271352-1843-409E-900B-F833CCCFBE33}" type="pres">
      <dgm:prSet presAssocID="{616102EB-D0E0-4E35-B770-38CC5754782B}" presName="imagNode" presStyleLbl="fgImgPlace1" presStyleIdx="1" presStyleCnt="3"/>
      <dgm:spPr>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a:stretch>
        </a:blipFill>
      </dgm:spPr>
    </dgm:pt>
    <dgm:pt modelId="{DE1E64BE-4AA9-4956-B007-A13F32DC134F}" type="pres">
      <dgm:prSet presAssocID="{F7158FE5-26A5-4FE1-9A9B-DE79904DB51B}" presName="sibTrans" presStyleLbl="sibTrans2D1" presStyleIdx="0" presStyleCnt="0"/>
      <dgm:spPr/>
      <dgm:t>
        <a:bodyPr/>
        <a:lstStyle/>
        <a:p>
          <a:endParaRPr lang="en-US"/>
        </a:p>
      </dgm:t>
    </dgm:pt>
    <dgm:pt modelId="{BA9E7E44-C42F-40AC-B5FD-0544272005ED}" type="pres">
      <dgm:prSet presAssocID="{9EC80245-8FAD-44CF-B8B0-3F70005DDFB5}" presName="compNode" presStyleCnt="0"/>
      <dgm:spPr/>
    </dgm:pt>
    <dgm:pt modelId="{F15311CE-5212-41A4-B6CC-450A9F84CD8D}" type="pres">
      <dgm:prSet presAssocID="{9EC80245-8FAD-44CF-B8B0-3F70005DDFB5}" presName="bkgdShape" presStyleLbl="node1" presStyleIdx="2" presStyleCnt="3"/>
      <dgm:spPr/>
      <dgm:t>
        <a:bodyPr/>
        <a:lstStyle/>
        <a:p>
          <a:endParaRPr lang="en-US"/>
        </a:p>
      </dgm:t>
    </dgm:pt>
    <dgm:pt modelId="{51F9C6CF-4EC0-4F69-9B50-21E97B8700F0}" type="pres">
      <dgm:prSet presAssocID="{9EC80245-8FAD-44CF-B8B0-3F70005DDFB5}" presName="nodeTx" presStyleLbl="node1" presStyleIdx="2" presStyleCnt="3">
        <dgm:presLayoutVars>
          <dgm:bulletEnabled val="1"/>
        </dgm:presLayoutVars>
      </dgm:prSet>
      <dgm:spPr/>
      <dgm:t>
        <a:bodyPr/>
        <a:lstStyle/>
        <a:p>
          <a:endParaRPr lang="en-US"/>
        </a:p>
      </dgm:t>
    </dgm:pt>
    <dgm:pt modelId="{3369E3FE-D0E2-42D2-8F9C-45DEB421A81C}" type="pres">
      <dgm:prSet presAssocID="{9EC80245-8FAD-44CF-B8B0-3F70005DDFB5}" presName="invisiNode" presStyleLbl="node1" presStyleIdx="2" presStyleCnt="3"/>
      <dgm:spPr/>
    </dgm:pt>
    <dgm:pt modelId="{913C1F01-35C5-4FCF-9DCC-D56739F899EC}" type="pres">
      <dgm:prSet presAssocID="{9EC80245-8FAD-44CF-B8B0-3F70005DDFB5}" presName="imagNode" presStyleLbl="fgImgPlace1" presStyleIdx="2" presStyleCnt="3"/>
      <dgm:spPr>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l="-1000" r="-1000"/>
          </a:stretch>
        </a:blipFill>
      </dgm:spPr>
    </dgm:pt>
  </dgm:ptLst>
  <dgm:cxnLst>
    <dgm:cxn modelId="{D893A104-C7E9-429C-91F8-61EE799167B3}" type="presOf" srcId="{F7158FE5-26A5-4FE1-9A9B-DE79904DB51B}" destId="{DE1E64BE-4AA9-4956-B007-A13F32DC134F}" srcOrd="0" destOrd="0" presId="urn:microsoft.com/office/officeart/2005/8/layout/hList7"/>
    <dgm:cxn modelId="{D24CC3E0-832C-4BFA-981F-B87328349D4A}" type="presOf" srcId="{9EC80245-8FAD-44CF-B8B0-3F70005DDFB5}" destId="{F15311CE-5212-41A4-B6CC-450A9F84CD8D}" srcOrd="0" destOrd="0" presId="urn:microsoft.com/office/officeart/2005/8/layout/hList7"/>
    <dgm:cxn modelId="{55C2D8D9-402A-4775-93B6-75CFA7851429}" type="presOf" srcId="{DDF7F91D-00BB-45CC-BE4A-05059B88684B}" destId="{5D89096B-D145-4F3B-80DB-666028C93769}" srcOrd="0" destOrd="0" presId="urn:microsoft.com/office/officeart/2005/8/layout/hList7"/>
    <dgm:cxn modelId="{6614FE8A-966B-4FC1-827A-8C116B0B0803}" type="presOf" srcId="{62801783-9181-4451-8283-A7005D4C8693}" destId="{F6040A07-16E4-41B9-A243-5F1E84D92ADD}" srcOrd="0" destOrd="0" presId="urn:microsoft.com/office/officeart/2005/8/layout/hList7"/>
    <dgm:cxn modelId="{96F418C7-DE44-4E6E-8582-2A59CAE43F18}" type="presOf" srcId="{DDF7F91D-00BB-45CC-BE4A-05059B88684B}" destId="{F91975BF-5C83-4DD2-90DE-262CB23A43E7}" srcOrd="1" destOrd="0" presId="urn:microsoft.com/office/officeart/2005/8/layout/hList7"/>
    <dgm:cxn modelId="{173E9474-58F1-4EE9-9DC1-340DA09D91A7}" type="presOf" srcId="{4D321B23-C517-4335-8E87-B5B7C2BE742D}" destId="{E516732A-E540-4F11-B9B4-0AD7F63738E7}" srcOrd="0" destOrd="0" presId="urn:microsoft.com/office/officeart/2005/8/layout/hList7"/>
    <dgm:cxn modelId="{F2375B17-CC79-4F10-AEC4-BBFD508DEDF8}" type="presOf" srcId="{616102EB-D0E0-4E35-B770-38CC5754782B}" destId="{0D541789-FD69-4ED3-8FCB-C2CC62F1ECFC}" srcOrd="0" destOrd="0" presId="urn:microsoft.com/office/officeart/2005/8/layout/hList7"/>
    <dgm:cxn modelId="{8962D4F2-2B87-4A74-971F-E283061A1977}" type="presOf" srcId="{9EC80245-8FAD-44CF-B8B0-3F70005DDFB5}" destId="{51F9C6CF-4EC0-4F69-9B50-21E97B8700F0}" srcOrd="1" destOrd="0" presId="urn:microsoft.com/office/officeart/2005/8/layout/hList7"/>
    <dgm:cxn modelId="{D45BACE8-EA2D-4B55-8C5B-1ACD3C6BAED4}" srcId="{4D321B23-C517-4335-8E87-B5B7C2BE742D}" destId="{616102EB-D0E0-4E35-B770-38CC5754782B}" srcOrd="1" destOrd="0" parTransId="{983A9837-2D58-496F-8120-3630300DC5DA}" sibTransId="{F7158FE5-26A5-4FE1-9A9B-DE79904DB51B}"/>
    <dgm:cxn modelId="{56F54BE2-1A04-4E9B-B233-FD8AB366C4C6}" type="presOf" srcId="{616102EB-D0E0-4E35-B770-38CC5754782B}" destId="{7683197B-E050-4081-BD37-078FD1ACF1D5}" srcOrd="1" destOrd="0" presId="urn:microsoft.com/office/officeart/2005/8/layout/hList7"/>
    <dgm:cxn modelId="{4EFBA84B-2FBB-4F95-911F-05C54AED1B5B}" srcId="{4D321B23-C517-4335-8E87-B5B7C2BE742D}" destId="{9EC80245-8FAD-44CF-B8B0-3F70005DDFB5}" srcOrd="2" destOrd="0" parTransId="{1AD17AAD-810A-4A0F-B589-F2A9C1200F03}" sibTransId="{A877C071-5148-41B7-8E9E-87AD40659861}"/>
    <dgm:cxn modelId="{BED55EA1-BC8C-4CAD-936C-31F887DAA48B}" srcId="{4D321B23-C517-4335-8E87-B5B7C2BE742D}" destId="{DDF7F91D-00BB-45CC-BE4A-05059B88684B}" srcOrd="0" destOrd="0" parTransId="{AD54751D-D2F7-41C3-8817-7D83043C619A}" sibTransId="{62801783-9181-4451-8283-A7005D4C8693}"/>
    <dgm:cxn modelId="{9F839CEA-970F-4B54-B7E6-773A65B10936}" type="presParOf" srcId="{E516732A-E540-4F11-B9B4-0AD7F63738E7}" destId="{496E71BC-C0C3-4E74-9D54-8BB9CA8CC912}" srcOrd="0" destOrd="0" presId="urn:microsoft.com/office/officeart/2005/8/layout/hList7"/>
    <dgm:cxn modelId="{B0A2FFB1-46DD-4FAF-9382-1276E7573CB9}" type="presParOf" srcId="{E516732A-E540-4F11-B9B4-0AD7F63738E7}" destId="{8C944A39-74E4-4C49-8183-66F98BD96163}" srcOrd="1" destOrd="0" presId="urn:microsoft.com/office/officeart/2005/8/layout/hList7"/>
    <dgm:cxn modelId="{D89978A5-50E4-4249-AFEC-2E6A98E1F94D}" type="presParOf" srcId="{8C944A39-74E4-4C49-8183-66F98BD96163}" destId="{919D17D0-6463-44BC-811B-25C168853869}" srcOrd="0" destOrd="0" presId="urn:microsoft.com/office/officeart/2005/8/layout/hList7"/>
    <dgm:cxn modelId="{FDE06113-A022-4323-9BF3-55325627DC77}" type="presParOf" srcId="{919D17D0-6463-44BC-811B-25C168853869}" destId="{5D89096B-D145-4F3B-80DB-666028C93769}" srcOrd="0" destOrd="0" presId="urn:microsoft.com/office/officeart/2005/8/layout/hList7"/>
    <dgm:cxn modelId="{5F0DA1B7-6BD2-491B-93A1-08C8FD678D3C}" type="presParOf" srcId="{919D17D0-6463-44BC-811B-25C168853869}" destId="{F91975BF-5C83-4DD2-90DE-262CB23A43E7}" srcOrd="1" destOrd="0" presId="urn:microsoft.com/office/officeart/2005/8/layout/hList7"/>
    <dgm:cxn modelId="{3D6ECE7E-76D8-4ADC-890A-C25986BC6A05}" type="presParOf" srcId="{919D17D0-6463-44BC-811B-25C168853869}" destId="{5638A526-5958-445D-9B6F-9D4C8DC7F5E2}" srcOrd="2" destOrd="0" presId="urn:microsoft.com/office/officeart/2005/8/layout/hList7"/>
    <dgm:cxn modelId="{A4FCC6E7-7CF9-4D75-96A3-C7171E8F2D45}" type="presParOf" srcId="{919D17D0-6463-44BC-811B-25C168853869}" destId="{0D4E462D-4FCF-4E5F-BE0E-7FC8A45D0318}" srcOrd="3" destOrd="0" presId="urn:microsoft.com/office/officeart/2005/8/layout/hList7"/>
    <dgm:cxn modelId="{70FC2074-CA2A-470F-9C89-8D392110A2D8}" type="presParOf" srcId="{8C944A39-74E4-4C49-8183-66F98BD96163}" destId="{F6040A07-16E4-41B9-A243-5F1E84D92ADD}" srcOrd="1" destOrd="0" presId="urn:microsoft.com/office/officeart/2005/8/layout/hList7"/>
    <dgm:cxn modelId="{1388D690-CE3C-4C99-A10C-B5206EAE8482}" type="presParOf" srcId="{8C944A39-74E4-4C49-8183-66F98BD96163}" destId="{B4F17810-56CD-4820-B470-063C6AB2AF0E}" srcOrd="2" destOrd="0" presId="urn:microsoft.com/office/officeart/2005/8/layout/hList7"/>
    <dgm:cxn modelId="{FDC40360-94EE-4FF9-BAF0-96BBC0E15D81}" type="presParOf" srcId="{B4F17810-56CD-4820-B470-063C6AB2AF0E}" destId="{0D541789-FD69-4ED3-8FCB-C2CC62F1ECFC}" srcOrd="0" destOrd="0" presId="urn:microsoft.com/office/officeart/2005/8/layout/hList7"/>
    <dgm:cxn modelId="{ED1FA388-5F30-4786-B836-3A25A880D537}" type="presParOf" srcId="{B4F17810-56CD-4820-B470-063C6AB2AF0E}" destId="{7683197B-E050-4081-BD37-078FD1ACF1D5}" srcOrd="1" destOrd="0" presId="urn:microsoft.com/office/officeart/2005/8/layout/hList7"/>
    <dgm:cxn modelId="{7FFBD1E2-2A8D-4A63-A94C-A0B0CDAB2843}" type="presParOf" srcId="{B4F17810-56CD-4820-B470-063C6AB2AF0E}" destId="{C25BB929-59EB-4744-9EED-3291655CC5CB}" srcOrd="2" destOrd="0" presId="urn:microsoft.com/office/officeart/2005/8/layout/hList7"/>
    <dgm:cxn modelId="{56A87938-6F40-4631-B8FD-58A0F28F72A4}" type="presParOf" srcId="{B4F17810-56CD-4820-B470-063C6AB2AF0E}" destId="{29271352-1843-409E-900B-F833CCCFBE33}" srcOrd="3" destOrd="0" presId="urn:microsoft.com/office/officeart/2005/8/layout/hList7"/>
    <dgm:cxn modelId="{DAA59F71-57B1-430D-BBF2-BD788A674344}" type="presParOf" srcId="{8C944A39-74E4-4C49-8183-66F98BD96163}" destId="{DE1E64BE-4AA9-4956-B007-A13F32DC134F}" srcOrd="3" destOrd="0" presId="urn:microsoft.com/office/officeart/2005/8/layout/hList7"/>
    <dgm:cxn modelId="{6FA6BC04-5DD7-4306-BD5F-99D2ECD90FBB}" type="presParOf" srcId="{8C944A39-74E4-4C49-8183-66F98BD96163}" destId="{BA9E7E44-C42F-40AC-B5FD-0544272005ED}" srcOrd="4" destOrd="0" presId="urn:microsoft.com/office/officeart/2005/8/layout/hList7"/>
    <dgm:cxn modelId="{3B0C8944-1013-4EAB-BC99-5D2A2995DF6E}" type="presParOf" srcId="{BA9E7E44-C42F-40AC-B5FD-0544272005ED}" destId="{F15311CE-5212-41A4-B6CC-450A9F84CD8D}" srcOrd="0" destOrd="0" presId="urn:microsoft.com/office/officeart/2005/8/layout/hList7"/>
    <dgm:cxn modelId="{E05C542D-F965-49E3-94A2-66A74D5C48B8}" type="presParOf" srcId="{BA9E7E44-C42F-40AC-B5FD-0544272005ED}" destId="{51F9C6CF-4EC0-4F69-9B50-21E97B8700F0}" srcOrd="1" destOrd="0" presId="urn:microsoft.com/office/officeart/2005/8/layout/hList7"/>
    <dgm:cxn modelId="{BF8DF9A2-91E9-46EA-AA51-43372615482C}" type="presParOf" srcId="{BA9E7E44-C42F-40AC-B5FD-0544272005ED}" destId="{3369E3FE-D0E2-42D2-8F9C-45DEB421A81C}" srcOrd="2" destOrd="0" presId="urn:microsoft.com/office/officeart/2005/8/layout/hList7"/>
    <dgm:cxn modelId="{EACF4463-698F-45B2-A5B6-69C20CDFD0C1}" type="presParOf" srcId="{BA9E7E44-C42F-40AC-B5FD-0544272005ED}" destId="{913C1F01-35C5-4FCF-9DCC-D56739F899E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475F99-17A6-45D4-912A-E952125C5F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3473E0A-7A8E-4C34-9D74-04E1D66BB2DD}">
      <dgm:prSet phldrT="[Text]"/>
      <dgm:spPr/>
      <dgm:t>
        <a:bodyPr/>
        <a:lstStyle/>
        <a:p>
          <a:r>
            <a:rPr lang="en-US" dirty="0" smtClean="0"/>
            <a:t>Asset </a:t>
          </a:r>
          <a:r>
            <a:rPr lang="en-US" u="sng" dirty="0" smtClean="0"/>
            <a:t>Category</a:t>
          </a:r>
        </a:p>
        <a:p>
          <a:r>
            <a:rPr lang="en-US" dirty="0" smtClean="0"/>
            <a:t>(Fitness)</a:t>
          </a:r>
          <a:endParaRPr lang="en-US" dirty="0"/>
        </a:p>
      </dgm:t>
    </dgm:pt>
    <dgm:pt modelId="{2CB7D981-F04A-4710-8541-A7C40F33371C}" type="parTrans" cxnId="{670263EF-BFEF-430D-A3DC-DA7283DC230B}">
      <dgm:prSet/>
      <dgm:spPr/>
      <dgm:t>
        <a:bodyPr/>
        <a:lstStyle/>
        <a:p>
          <a:endParaRPr lang="en-US"/>
        </a:p>
      </dgm:t>
    </dgm:pt>
    <dgm:pt modelId="{8F66FAD4-68C9-4679-BD3E-981F09F48260}" type="sibTrans" cxnId="{670263EF-BFEF-430D-A3DC-DA7283DC230B}">
      <dgm:prSet/>
      <dgm:spPr/>
      <dgm:t>
        <a:bodyPr/>
        <a:lstStyle/>
        <a:p>
          <a:endParaRPr lang="en-US"/>
        </a:p>
      </dgm:t>
    </dgm:pt>
    <dgm:pt modelId="{913E5878-0D0D-40D5-8609-F52B06CDF4BC}">
      <dgm:prSet phldrT="[Text]"/>
      <dgm:spPr/>
      <dgm:t>
        <a:bodyPr/>
        <a:lstStyle/>
        <a:p>
          <a:r>
            <a:rPr lang="en-US" dirty="0" smtClean="0"/>
            <a:t>Asset </a:t>
          </a:r>
          <a:r>
            <a:rPr lang="en-US" u="sng" dirty="0" smtClean="0"/>
            <a:t>Type</a:t>
          </a:r>
        </a:p>
        <a:p>
          <a:r>
            <a:rPr lang="en-US" dirty="0" smtClean="0"/>
            <a:t>(Cardio Equipment)</a:t>
          </a:r>
          <a:endParaRPr lang="en-US" dirty="0"/>
        </a:p>
      </dgm:t>
    </dgm:pt>
    <dgm:pt modelId="{E286B847-F1EF-438C-AA6E-6246757ABF21}" type="parTrans" cxnId="{62868F2C-15DD-45D6-807C-C8CCCF082057}">
      <dgm:prSet/>
      <dgm:spPr/>
      <dgm:t>
        <a:bodyPr/>
        <a:lstStyle/>
        <a:p>
          <a:endParaRPr lang="en-US"/>
        </a:p>
      </dgm:t>
    </dgm:pt>
    <dgm:pt modelId="{7EEA046A-50CD-4760-B0A2-CDFC3561E525}" type="sibTrans" cxnId="{62868F2C-15DD-45D6-807C-C8CCCF082057}">
      <dgm:prSet/>
      <dgm:spPr/>
      <dgm:t>
        <a:bodyPr/>
        <a:lstStyle/>
        <a:p>
          <a:endParaRPr lang="en-US"/>
        </a:p>
      </dgm:t>
    </dgm:pt>
    <dgm:pt modelId="{7FFB0FF4-86B8-4C93-B5FD-EBCA18033AC2}">
      <dgm:prSet phldrT="[Text]"/>
      <dgm:spPr/>
      <dgm:t>
        <a:bodyPr/>
        <a:lstStyle/>
        <a:p>
          <a:r>
            <a:rPr lang="en-US" dirty="0" smtClean="0"/>
            <a:t>Asset Type</a:t>
          </a:r>
        </a:p>
        <a:p>
          <a:r>
            <a:rPr lang="en-US" dirty="0" smtClean="0"/>
            <a:t>(Weight Machine)</a:t>
          </a:r>
          <a:endParaRPr lang="en-US" dirty="0"/>
        </a:p>
      </dgm:t>
    </dgm:pt>
    <dgm:pt modelId="{F60F26CB-B4A9-4ED6-84BC-8B99D4E6135D}" type="parTrans" cxnId="{F0A3890B-6A72-4F3E-8BD2-57D995E9FBE4}">
      <dgm:prSet/>
      <dgm:spPr/>
      <dgm:t>
        <a:bodyPr/>
        <a:lstStyle/>
        <a:p>
          <a:endParaRPr lang="en-US"/>
        </a:p>
      </dgm:t>
    </dgm:pt>
    <dgm:pt modelId="{7C79D026-4C4D-48EE-8F3B-92B4EC0631EC}" type="sibTrans" cxnId="{F0A3890B-6A72-4F3E-8BD2-57D995E9FBE4}">
      <dgm:prSet/>
      <dgm:spPr/>
      <dgm:t>
        <a:bodyPr/>
        <a:lstStyle/>
        <a:p>
          <a:endParaRPr lang="en-US"/>
        </a:p>
      </dgm:t>
    </dgm:pt>
    <dgm:pt modelId="{A90D729D-ACEB-459D-B49C-7658EA4280CD}">
      <dgm:prSet/>
      <dgm:spPr/>
      <dgm:t>
        <a:bodyPr/>
        <a:lstStyle/>
        <a:p>
          <a:r>
            <a:rPr lang="en-US" dirty="0" smtClean="0"/>
            <a:t>Asset </a:t>
          </a:r>
          <a:r>
            <a:rPr lang="en-US" u="sng" dirty="0" smtClean="0"/>
            <a:t>Instance</a:t>
          </a:r>
        </a:p>
        <a:p>
          <a:r>
            <a:rPr lang="en-US" dirty="0" smtClean="0"/>
            <a:t>(Machine 1)</a:t>
          </a:r>
          <a:endParaRPr lang="en-US" dirty="0"/>
        </a:p>
      </dgm:t>
    </dgm:pt>
    <dgm:pt modelId="{4475B21C-103D-443C-891F-8A234B3E6AA0}" type="parTrans" cxnId="{61EF5EFC-5AC7-474C-9D04-BEE4BDCDC400}">
      <dgm:prSet/>
      <dgm:spPr/>
      <dgm:t>
        <a:bodyPr/>
        <a:lstStyle/>
        <a:p>
          <a:endParaRPr lang="en-US"/>
        </a:p>
      </dgm:t>
    </dgm:pt>
    <dgm:pt modelId="{BC173B36-5C88-4598-BC0F-FFC567861B36}" type="sibTrans" cxnId="{61EF5EFC-5AC7-474C-9D04-BEE4BDCDC400}">
      <dgm:prSet/>
      <dgm:spPr/>
      <dgm:t>
        <a:bodyPr/>
        <a:lstStyle/>
        <a:p>
          <a:endParaRPr lang="en-US"/>
        </a:p>
      </dgm:t>
    </dgm:pt>
    <dgm:pt modelId="{032C3793-FB0B-4828-A8AC-AE44A314A0B2}" type="pres">
      <dgm:prSet presAssocID="{8E475F99-17A6-45D4-912A-E952125C5F66}" presName="hierChild1" presStyleCnt="0">
        <dgm:presLayoutVars>
          <dgm:orgChart val="1"/>
          <dgm:chPref val="1"/>
          <dgm:dir/>
          <dgm:animOne val="branch"/>
          <dgm:animLvl val="lvl"/>
          <dgm:resizeHandles/>
        </dgm:presLayoutVars>
      </dgm:prSet>
      <dgm:spPr/>
      <dgm:t>
        <a:bodyPr/>
        <a:lstStyle/>
        <a:p>
          <a:endParaRPr lang="en-US"/>
        </a:p>
      </dgm:t>
    </dgm:pt>
    <dgm:pt modelId="{58F9418E-5A9D-4CE9-A3F6-29DB628DF079}" type="pres">
      <dgm:prSet presAssocID="{53473E0A-7A8E-4C34-9D74-04E1D66BB2DD}" presName="hierRoot1" presStyleCnt="0">
        <dgm:presLayoutVars>
          <dgm:hierBranch val="init"/>
        </dgm:presLayoutVars>
      </dgm:prSet>
      <dgm:spPr/>
    </dgm:pt>
    <dgm:pt modelId="{231C2BB9-5261-4427-AD55-9121CA902FAF}" type="pres">
      <dgm:prSet presAssocID="{53473E0A-7A8E-4C34-9D74-04E1D66BB2DD}" presName="rootComposite1" presStyleCnt="0"/>
      <dgm:spPr/>
    </dgm:pt>
    <dgm:pt modelId="{4CD4AD52-7239-41D6-8FC4-57E0C9CDCE61}" type="pres">
      <dgm:prSet presAssocID="{53473E0A-7A8E-4C34-9D74-04E1D66BB2DD}" presName="rootText1" presStyleLbl="node0" presStyleIdx="0" presStyleCnt="1">
        <dgm:presLayoutVars>
          <dgm:chPref val="3"/>
        </dgm:presLayoutVars>
      </dgm:prSet>
      <dgm:spPr/>
      <dgm:t>
        <a:bodyPr/>
        <a:lstStyle/>
        <a:p>
          <a:endParaRPr lang="en-US"/>
        </a:p>
      </dgm:t>
    </dgm:pt>
    <dgm:pt modelId="{B3F838A4-4CD6-4B62-9A75-556379E9B80C}" type="pres">
      <dgm:prSet presAssocID="{53473E0A-7A8E-4C34-9D74-04E1D66BB2DD}" presName="rootConnector1" presStyleLbl="node1" presStyleIdx="0" presStyleCnt="0"/>
      <dgm:spPr/>
      <dgm:t>
        <a:bodyPr/>
        <a:lstStyle/>
        <a:p>
          <a:endParaRPr lang="en-US"/>
        </a:p>
      </dgm:t>
    </dgm:pt>
    <dgm:pt modelId="{B6896711-FE72-400A-AEC9-57494BAEB24B}" type="pres">
      <dgm:prSet presAssocID="{53473E0A-7A8E-4C34-9D74-04E1D66BB2DD}" presName="hierChild2" presStyleCnt="0"/>
      <dgm:spPr/>
    </dgm:pt>
    <dgm:pt modelId="{648FFC2A-9654-457B-900D-43E98D689DED}" type="pres">
      <dgm:prSet presAssocID="{E286B847-F1EF-438C-AA6E-6246757ABF21}" presName="Name37" presStyleLbl="parChTrans1D2" presStyleIdx="0" presStyleCnt="2"/>
      <dgm:spPr/>
      <dgm:t>
        <a:bodyPr/>
        <a:lstStyle/>
        <a:p>
          <a:endParaRPr lang="en-US"/>
        </a:p>
      </dgm:t>
    </dgm:pt>
    <dgm:pt modelId="{011E9762-185A-4C66-A2DE-BDA01B95A9D0}" type="pres">
      <dgm:prSet presAssocID="{913E5878-0D0D-40D5-8609-F52B06CDF4BC}" presName="hierRoot2" presStyleCnt="0">
        <dgm:presLayoutVars>
          <dgm:hierBranch val="init"/>
        </dgm:presLayoutVars>
      </dgm:prSet>
      <dgm:spPr/>
    </dgm:pt>
    <dgm:pt modelId="{BAF2BB15-3FCA-4A77-AE6B-8A6C0E239895}" type="pres">
      <dgm:prSet presAssocID="{913E5878-0D0D-40D5-8609-F52B06CDF4BC}" presName="rootComposite" presStyleCnt="0"/>
      <dgm:spPr/>
    </dgm:pt>
    <dgm:pt modelId="{48BAD890-B2B5-4957-8485-089660D35A25}" type="pres">
      <dgm:prSet presAssocID="{913E5878-0D0D-40D5-8609-F52B06CDF4BC}" presName="rootText" presStyleLbl="node2" presStyleIdx="0" presStyleCnt="2">
        <dgm:presLayoutVars>
          <dgm:chPref val="3"/>
        </dgm:presLayoutVars>
      </dgm:prSet>
      <dgm:spPr/>
      <dgm:t>
        <a:bodyPr/>
        <a:lstStyle/>
        <a:p>
          <a:endParaRPr lang="en-US"/>
        </a:p>
      </dgm:t>
    </dgm:pt>
    <dgm:pt modelId="{3B89ADFB-6DD7-4223-91DF-1F8DA3F423F6}" type="pres">
      <dgm:prSet presAssocID="{913E5878-0D0D-40D5-8609-F52B06CDF4BC}" presName="rootConnector" presStyleLbl="node2" presStyleIdx="0" presStyleCnt="2"/>
      <dgm:spPr/>
      <dgm:t>
        <a:bodyPr/>
        <a:lstStyle/>
        <a:p>
          <a:endParaRPr lang="en-US"/>
        </a:p>
      </dgm:t>
    </dgm:pt>
    <dgm:pt modelId="{1C316FC4-EE87-40F6-959E-15C44A34CF4B}" type="pres">
      <dgm:prSet presAssocID="{913E5878-0D0D-40D5-8609-F52B06CDF4BC}" presName="hierChild4" presStyleCnt="0"/>
      <dgm:spPr/>
    </dgm:pt>
    <dgm:pt modelId="{23C80D69-B313-48C9-9EAE-A3D6B9F0D524}" type="pres">
      <dgm:prSet presAssocID="{4475B21C-103D-443C-891F-8A234B3E6AA0}" presName="Name37" presStyleLbl="parChTrans1D3" presStyleIdx="0" presStyleCnt="1"/>
      <dgm:spPr/>
      <dgm:t>
        <a:bodyPr/>
        <a:lstStyle/>
        <a:p>
          <a:endParaRPr lang="en-US"/>
        </a:p>
      </dgm:t>
    </dgm:pt>
    <dgm:pt modelId="{6166A9DF-78E0-463A-9087-0167234148BF}" type="pres">
      <dgm:prSet presAssocID="{A90D729D-ACEB-459D-B49C-7658EA4280CD}" presName="hierRoot2" presStyleCnt="0">
        <dgm:presLayoutVars>
          <dgm:hierBranch val="init"/>
        </dgm:presLayoutVars>
      </dgm:prSet>
      <dgm:spPr/>
    </dgm:pt>
    <dgm:pt modelId="{4D11267B-3508-47AD-BF86-F8928DFD3754}" type="pres">
      <dgm:prSet presAssocID="{A90D729D-ACEB-459D-B49C-7658EA4280CD}" presName="rootComposite" presStyleCnt="0"/>
      <dgm:spPr/>
    </dgm:pt>
    <dgm:pt modelId="{B45DD6C6-0FC8-4F74-91F7-61ABBA116C9D}" type="pres">
      <dgm:prSet presAssocID="{A90D729D-ACEB-459D-B49C-7658EA4280CD}" presName="rootText" presStyleLbl="node3" presStyleIdx="0" presStyleCnt="1">
        <dgm:presLayoutVars>
          <dgm:chPref val="3"/>
        </dgm:presLayoutVars>
      </dgm:prSet>
      <dgm:spPr/>
      <dgm:t>
        <a:bodyPr/>
        <a:lstStyle/>
        <a:p>
          <a:endParaRPr lang="en-US"/>
        </a:p>
      </dgm:t>
    </dgm:pt>
    <dgm:pt modelId="{008E930E-95D0-4677-8298-DD918B094EBD}" type="pres">
      <dgm:prSet presAssocID="{A90D729D-ACEB-459D-B49C-7658EA4280CD}" presName="rootConnector" presStyleLbl="node3" presStyleIdx="0" presStyleCnt="1"/>
      <dgm:spPr/>
      <dgm:t>
        <a:bodyPr/>
        <a:lstStyle/>
        <a:p>
          <a:endParaRPr lang="en-US"/>
        </a:p>
      </dgm:t>
    </dgm:pt>
    <dgm:pt modelId="{627E08D4-61C9-4FC7-A76E-EE589CE1D813}" type="pres">
      <dgm:prSet presAssocID="{A90D729D-ACEB-459D-B49C-7658EA4280CD}" presName="hierChild4" presStyleCnt="0"/>
      <dgm:spPr/>
    </dgm:pt>
    <dgm:pt modelId="{2DD2ABD4-B20E-40B0-937F-958BC3430048}" type="pres">
      <dgm:prSet presAssocID="{A90D729D-ACEB-459D-B49C-7658EA4280CD}" presName="hierChild5" presStyleCnt="0"/>
      <dgm:spPr/>
    </dgm:pt>
    <dgm:pt modelId="{834F5156-1131-4F6E-91DD-C950A8123EF4}" type="pres">
      <dgm:prSet presAssocID="{913E5878-0D0D-40D5-8609-F52B06CDF4BC}" presName="hierChild5" presStyleCnt="0"/>
      <dgm:spPr/>
    </dgm:pt>
    <dgm:pt modelId="{6E8FBE72-709D-40F5-82BD-00E58D1CB721}" type="pres">
      <dgm:prSet presAssocID="{F60F26CB-B4A9-4ED6-84BC-8B99D4E6135D}" presName="Name37" presStyleLbl="parChTrans1D2" presStyleIdx="1" presStyleCnt="2"/>
      <dgm:spPr/>
      <dgm:t>
        <a:bodyPr/>
        <a:lstStyle/>
        <a:p>
          <a:endParaRPr lang="en-US"/>
        </a:p>
      </dgm:t>
    </dgm:pt>
    <dgm:pt modelId="{D1714BE6-5F25-469E-8CA7-C21C719B8834}" type="pres">
      <dgm:prSet presAssocID="{7FFB0FF4-86B8-4C93-B5FD-EBCA18033AC2}" presName="hierRoot2" presStyleCnt="0">
        <dgm:presLayoutVars>
          <dgm:hierBranch val="init"/>
        </dgm:presLayoutVars>
      </dgm:prSet>
      <dgm:spPr/>
    </dgm:pt>
    <dgm:pt modelId="{9F96FB28-A05E-403D-8586-60D0657CC164}" type="pres">
      <dgm:prSet presAssocID="{7FFB0FF4-86B8-4C93-B5FD-EBCA18033AC2}" presName="rootComposite" presStyleCnt="0"/>
      <dgm:spPr/>
    </dgm:pt>
    <dgm:pt modelId="{F14C0326-1DAB-4909-8112-E7847ABCC85E}" type="pres">
      <dgm:prSet presAssocID="{7FFB0FF4-86B8-4C93-B5FD-EBCA18033AC2}" presName="rootText" presStyleLbl="node2" presStyleIdx="1" presStyleCnt="2">
        <dgm:presLayoutVars>
          <dgm:chPref val="3"/>
        </dgm:presLayoutVars>
      </dgm:prSet>
      <dgm:spPr/>
      <dgm:t>
        <a:bodyPr/>
        <a:lstStyle/>
        <a:p>
          <a:endParaRPr lang="en-US"/>
        </a:p>
      </dgm:t>
    </dgm:pt>
    <dgm:pt modelId="{20654959-8B6C-4102-98D9-A772C50F5EB3}" type="pres">
      <dgm:prSet presAssocID="{7FFB0FF4-86B8-4C93-B5FD-EBCA18033AC2}" presName="rootConnector" presStyleLbl="node2" presStyleIdx="1" presStyleCnt="2"/>
      <dgm:spPr/>
      <dgm:t>
        <a:bodyPr/>
        <a:lstStyle/>
        <a:p>
          <a:endParaRPr lang="en-US"/>
        </a:p>
      </dgm:t>
    </dgm:pt>
    <dgm:pt modelId="{D20F44E4-AC07-46DB-8AC5-171B321CE51B}" type="pres">
      <dgm:prSet presAssocID="{7FFB0FF4-86B8-4C93-B5FD-EBCA18033AC2}" presName="hierChild4" presStyleCnt="0"/>
      <dgm:spPr/>
    </dgm:pt>
    <dgm:pt modelId="{B240C054-1182-48A5-88E3-A52D8B700A5A}" type="pres">
      <dgm:prSet presAssocID="{7FFB0FF4-86B8-4C93-B5FD-EBCA18033AC2}" presName="hierChild5" presStyleCnt="0"/>
      <dgm:spPr/>
    </dgm:pt>
    <dgm:pt modelId="{25BA0672-A7C8-41C8-B1CE-AED2CB3A3FBE}" type="pres">
      <dgm:prSet presAssocID="{53473E0A-7A8E-4C34-9D74-04E1D66BB2DD}" presName="hierChild3" presStyleCnt="0"/>
      <dgm:spPr/>
    </dgm:pt>
  </dgm:ptLst>
  <dgm:cxnLst>
    <dgm:cxn modelId="{4EBAD6CB-1B0B-4450-90E3-B99CF179F32B}" type="presOf" srcId="{4475B21C-103D-443C-891F-8A234B3E6AA0}" destId="{23C80D69-B313-48C9-9EAE-A3D6B9F0D524}" srcOrd="0" destOrd="0" presId="urn:microsoft.com/office/officeart/2005/8/layout/orgChart1"/>
    <dgm:cxn modelId="{F0A3890B-6A72-4F3E-8BD2-57D995E9FBE4}" srcId="{53473E0A-7A8E-4C34-9D74-04E1D66BB2DD}" destId="{7FFB0FF4-86B8-4C93-B5FD-EBCA18033AC2}" srcOrd="1" destOrd="0" parTransId="{F60F26CB-B4A9-4ED6-84BC-8B99D4E6135D}" sibTransId="{7C79D026-4C4D-48EE-8F3B-92B4EC0631EC}"/>
    <dgm:cxn modelId="{1DDF6EEE-CCBB-48C0-AD50-0B5606A39693}" type="presOf" srcId="{8E475F99-17A6-45D4-912A-E952125C5F66}" destId="{032C3793-FB0B-4828-A8AC-AE44A314A0B2}" srcOrd="0" destOrd="0" presId="urn:microsoft.com/office/officeart/2005/8/layout/orgChart1"/>
    <dgm:cxn modelId="{98523FEA-4C1A-4345-B429-5A52F9C6D069}" type="presOf" srcId="{913E5878-0D0D-40D5-8609-F52B06CDF4BC}" destId="{48BAD890-B2B5-4957-8485-089660D35A25}" srcOrd="0" destOrd="0" presId="urn:microsoft.com/office/officeart/2005/8/layout/orgChart1"/>
    <dgm:cxn modelId="{131384CF-E4AD-47F6-A1D7-484FBFDBEDA6}" type="presOf" srcId="{913E5878-0D0D-40D5-8609-F52B06CDF4BC}" destId="{3B89ADFB-6DD7-4223-91DF-1F8DA3F423F6}" srcOrd="1" destOrd="0" presId="urn:microsoft.com/office/officeart/2005/8/layout/orgChart1"/>
    <dgm:cxn modelId="{0B5A58E1-BEB0-42BD-87A9-E918D783AF63}" type="presOf" srcId="{E286B847-F1EF-438C-AA6E-6246757ABF21}" destId="{648FFC2A-9654-457B-900D-43E98D689DED}" srcOrd="0" destOrd="0" presId="urn:microsoft.com/office/officeart/2005/8/layout/orgChart1"/>
    <dgm:cxn modelId="{ED3D680A-8233-44BD-A7D0-DDA2EF6CF8C2}" type="presOf" srcId="{7FFB0FF4-86B8-4C93-B5FD-EBCA18033AC2}" destId="{F14C0326-1DAB-4909-8112-E7847ABCC85E}" srcOrd="0" destOrd="0" presId="urn:microsoft.com/office/officeart/2005/8/layout/orgChart1"/>
    <dgm:cxn modelId="{82606EB7-85A4-4D92-B41F-3437F1D4B3AC}" type="presOf" srcId="{53473E0A-7A8E-4C34-9D74-04E1D66BB2DD}" destId="{B3F838A4-4CD6-4B62-9A75-556379E9B80C}" srcOrd="1" destOrd="0" presId="urn:microsoft.com/office/officeart/2005/8/layout/orgChart1"/>
    <dgm:cxn modelId="{670263EF-BFEF-430D-A3DC-DA7283DC230B}" srcId="{8E475F99-17A6-45D4-912A-E952125C5F66}" destId="{53473E0A-7A8E-4C34-9D74-04E1D66BB2DD}" srcOrd="0" destOrd="0" parTransId="{2CB7D981-F04A-4710-8541-A7C40F33371C}" sibTransId="{8F66FAD4-68C9-4679-BD3E-981F09F48260}"/>
    <dgm:cxn modelId="{E6DBBB0C-A2CE-441E-AF14-A54DA18EC8EC}" type="presOf" srcId="{7FFB0FF4-86B8-4C93-B5FD-EBCA18033AC2}" destId="{20654959-8B6C-4102-98D9-A772C50F5EB3}" srcOrd="1" destOrd="0" presId="urn:microsoft.com/office/officeart/2005/8/layout/orgChart1"/>
    <dgm:cxn modelId="{B279A74A-0D4A-4832-AF6F-7DE201E2259A}" type="presOf" srcId="{53473E0A-7A8E-4C34-9D74-04E1D66BB2DD}" destId="{4CD4AD52-7239-41D6-8FC4-57E0C9CDCE61}" srcOrd="0" destOrd="0" presId="urn:microsoft.com/office/officeart/2005/8/layout/orgChart1"/>
    <dgm:cxn modelId="{EE1BD818-B25F-478A-9911-3BFEB8438FF4}" type="presOf" srcId="{F60F26CB-B4A9-4ED6-84BC-8B99D4E6135D}" destId="{6E8FBE72-709D-40F5-82BD-00E58D1CB721}" srcOrd="0" destOrd="0" presId="urn:microsoft.com/office/officeart/2005/8/layout/orgChart1"/>
    <dgm:cxn modelId="{DB1DE428-FFBF-4671-A854-621E7026D0B1}" type="presOf" srcId="{A90D729D-ACEB-459D-B49C-7658EA4280CD}" destId="{B45DD6C6-0FC8-4F74-91F7-61ABBA116C9D}" srcOrd="0" destOrd="0" presId="urn:microsoft.com/office/officeart/2005/8/layout/orgChart1"/>
    <dgm:cxn modelId="{D31F5A72-A70C-4D5A-AE7F-468BF8A94978}" type="presOf" srcId="{A90D729D-ACEB-459D-B49C-7658EA4280CD}" destId="{008E930E-95D0-4677-8298-DD918B094EBD}" srcOrd="1" destOrd="0" presId="urn:microsoft.com/office/officeart/2005/8/layout/orgChart1"/>
    <dgm:cxn modelId="{61EF5EFC-5AC7-474C-9D04-BEE4BDCDC400}" srcId="{913E5878-0D0D-40D5-8609-F52B06CDF4BC}" destId="{A90D729D-ACEB-459D-B49C-7658EA4280CD}" srcOrd="0" destOrd="0" parTransId="{4475B21C-103D-443C-891F-8A234B3E6AA0}" sibTransId="{BC173B36-5C88-4598-BC0F-FFC567861B36}"/>
    <dgm:cxn modelId="{62868F2C-15DD-45D6-807C-C8CCCF082057}" srcId="{53473E0A-7A8E-4C34-9D74-04E1D66BB2DD}" destId="{913E5878-0D0D-40D5-8609-F52B06CDF4BC}" srcOrd="0" destOrd="0" parTransId="{E286B847-F1EF-438C-AA6E-6246757ABF21}" sibTransId="{7EEA046A-50CD-4760-B0A2-CDFC3561E525}"/>
    <dgm:cxn modelId="{93B8076B-3DB4-453E-BB5B-223083CBDC66}" type="presParOf" srcId="{032C3793-FB0B-4828-A8AC-AE44A314A0B2}" destId="{58F9418E-5A9D-4CE9-A3F6-29DB628DF079}" srcOrd="0" destOrd="0" presId="urn:microsoft.com/office/officeart/2005/8/layout/orgChart1"/>
    <dgm:cxn modelId="{3A2E2182-AD54-42DB-9A8F-BC679AF926B9}" type="presParOf" srcId="{58F9418E-5A9D-4CE9-A3F6-29DB628DF079}" destId="{231C2BB9-5261-4427-AD55-9121CA902FAF}" srcOrd="0" destOrd="0" presId="urn:microsoft.com/office/officeart/2005/8/layout/orgChart1"/>
    <dgm:cxn modelId="{F634281D-1D02-48A7-B115-54C25336D2DE}" type="presParOf" srcId="{231C2BB9-5261-4427-AD55-9121CA902FAF}" destId="{4CD4AD52-7239-41D6-8FC4-57E0C9CDCE61}" srcOrd="0" destOrd="0" presId="urn:microsoft.com/office/officeart/2005/8/layout/orgChart1"/>
    <dgm:cxn modelId="{C275FA2E-EF88-43C8-90C0-270F8609C098}" type="presParOf" srcId="{231C2BB9-5261-4427-AD55-9121CA902FAF}" destId="{B3F838A4-4CD6-4B62-9A75-556379E9B80C}" srcOrd="1" destOrd="0" presId="urn:microsoft.com/office/officeart/2005/8/layout/orgChart1"/>
    <dgm:cxn modelId="{12BAAA59-443D-40BB-9C65-4960FE871F07}" type="presParOf" srcId="{58F9418E-5A9D-4CE9-A3F6-29DB628DF079}" destId="{B6896711-FE72-400A-AEC9-57494BAEB24B}" srcOrd="1" destOrd="0" presId="urn:microsoft.com/office/officeart/2005/8/layout/orgChart1"/>
    <dgm:cxn modelId="{743C4DC1-883C-4C5B-A118-B3FE002835D6}" type="presParOf" srcId="{B6896711-FE72-400A-AEC9-57494BAEB24B}" destId="{648FFC2A-9654-457B-900D-43E98D689DED}" srcOrd="0" destOrd="0" presId="urn:microsoft.com/office/officeart/2005/8/layout/orgChart1"/>
    <dgm:cxn modelId="{394AED68-9B4F-420D-AC05-21420248AF75}" type="presParOf" srcId="{B6896711-FE72-400A-AEC9-57494BAEB24B}" destId="{011E9762-185A-4C66-A2DE-BDA01B95A9D0}" srcOrd="1" destOrd="0" presId="urn:microsoft.com/office/officeart/2005/8/layout/orgChart1"/>
    <dgm:cxn modelId="{CDC7220E-F892-4CCF-803B-4DADA60280D4}" type="presParOf" srcId="{011E9762-185A-4C66-A2DE-BDA01B95A9D0}" destId="{BAF2BB15-3FCA-4A77-AE6B-8A6C0E239895}" srcOrd="0" destOrd="0" presId="urn:microsoft.com/office/officeart/2005/8/layout/orgChart1"/>
    <dgm:cxn modelId="{6F663603-28C7-4680-97D8-57D5EDB6FF43}" type="presParOf" srcId="{BAF2BB15-3FCA-4A77-AE6B-8A6C0E239895}" destId="{48BAD890-B2B5-4957-8485-089660D35A25}" srcOrd="0" destOrd="0" presId="urn:microsoft.com/office/officeart/2005/8/layout/orgChart1"/>
    <dgm:cxn modelId="{12372982-E36C-490D-9350-46AF318AEE2B}" type="presParOf" srcId="{BAF2BB15-3FCA-4A77-AE6B-8A6C0E239895}" destId="{3B89ADFB-6DD7-4223-91DF-1F8DA3F423F6}" srcOrd="1" destOrd="0" presId="urn:microsoft.com/office/officeart/2005/8/layout/orgChart1"/>
    <dgm:cxn modelId="{264E11F8-D317-4FA0-9F9A-ECFBFA92DC5E}" type="presParOf" srcId="{011E9762-185A-4C66-A2DE-BDA01B95A9D0}" destId="{1C316FC4-EE87-40F6-959E-15C44A34CF4B}" srcOrd="1" destOrd="0" presId="urn:microsoft.com/office/officeart/2005/8/layout/orgChart1"/>
    <dgm:cxn modelId="{610E9784-10A7-4217-B340-1C39CC948730}" type="presParOf" srcId="{1C316FC4-EE87-40F6-959E-15C44A34CF4B}" destId="{23C80D69-B313-48C9-9EAE-A3D6B9F0D524}" srcOrd="0" destOrd="0" presId="urn:microsoft.com/office/officeart/2005/8/layout/orgChart1"/>
    <dgm:cxn modelId="{12A49080-693A-44F8-8B25-742A115D24CF}" type="presParOf" srcId="{1C316FC4-EE87-40F6-959E-15C44A34CF4B}" destId="{6166A9DF-78E0-463A-9087-0167234148BF}" srcOrd="1" destOrd="0" presId="urn:microsoft.com/office/officeart/2005/8/layout/orgChart1"/>
    <dgm:cxn modelId="{E084C064-B147-4470-9213-9A56DD74D8F1}" type="presParOf" srcId="{6166A9DF-78E0-463A-9087-0167234148BF}" destId="{4D11267B-3508-47AD-BF86-F8928DFD3754}" srcOrd="0" destOrd="0" presId="urn:microsoft.com/office/officeart/2005/8/layout/orgChart1"/>
    <dgm:cxn modelId="{698D8260-211F-469B-ABA4-11633683D2DE}" type="presParOf" srcId="{4D11267B-3508-47AD-BF86-F8928DFD3754}" destId="{B45DD6C6-0FC8-4F74-91F7-61ABBA116C9D}" srcOrd="0" destOrd="0" presId="urn:microsoft.com/office/officeart/2005/8/layout/orgChart1"/>
    <dgm:cxn modelId="{678FDD93-95DE-4371-AC95-33701D72CA7C}" type="presParOf" srcId="{4D11267B-3508-47AD-BF86-F8928DFD3754}" destId="{008E930E-95D0-4677-8298-DD918B094EBD}" srcOrd="1" destOrd="0" presId="urn:microsoft.com/office/officeart/2005/8/layout/orgChart1"/>
    <dgm:cxn modelId="{F7F628B5-CE1D-4DFC-A09D-52777D6098E7}" type="presParOf" srcId="{6166A9DF-78E0-463A-9087-0167234148BF}" destId="{627E08D4-61C9-4FC7-A76E-EE589CE1D813}" srcOrd="1" destOrd="0" presId="urn:microsoft.com/office/officeart/2005/8/layout/orgChart1"/>
    <dgm:cxn modelId="{4E0AF234-09BA-4148-9B61-46FE45669BC4}" type="presParOf" srcId="{6166A9DF-78E0-463A-9087-0167234148BF}" destId="{2DD2ABD4-B20E-40B0-937F-958BC3430048}" srcOrd="2" destOrd="0" presId="urn:microsoft.com/office/officeart/2005/8/layout/orgChart1"/>
    <dgm:cxn modelId="{53F66B3D-9FA2-4741-8B0C-078DF0AC638F}" type="presParOf" srcId="{011E9762-185A-4C66-A2DE-BDA01B95A9D0}" destId="{834F5156-1131-4F6E-91DD-C950A8123EF4}" srcOrd="2" destOrd="0" presId="urn:microsoft.com/office/officeart/2005/8/layout/orgChart1"/>
    <dgm:cxn modelId="{3627D5E3-1521-4F65-AFE9-70909E86CCA2}" type="presParOf" srcId="{B6896711-FE72-400A-AEC9-57494BAEB24B}" destId="{6E8FBE72-709D-40F5-82BD-00E58D1CB721}" srcOrd="2" destOrd="0" presId="urn:microsoft.com/office/officeart/2005/8/layout/orgChart1"/>
    <dgm:cxn modelId="{6DAAD712-03E9-460A-B44A-25409739C8FB}" type="presParOf" srcId="{B6896711-FE72-400A-AEC9-57494BAEB24B}" destId="{D1714BE6-5F25-469E-8CA7-C21C719B8834}" srcOrd="3" destOrd="0" presId="urn:microsoft.com/office/officeart/2005/8/layout/orgChart1"/>
    <dgm:cxn modelId="{1DD247F4-B931-4760-B287-D876E665EBC0}" type="presParOf" srcId="{D1714BE6-5F25-469E-8CA7-C21C719B8834}" destId="{9F96FB28-A05E-403D-8586-60D0657CC164}" srcOrd="0" destOrd="0" presId="urn:microsoft.com/office/officeart/2005/8/layout/orgChart1"/>
    <dgm:cxn modelId="{E9B1BB7A-EC31-436F-BC75-ED1CCE7EED8E}" type="presParOf" srcId="{9F96FB28-A05E-403D-8586-60D0657CC164}" destId="{F14C0326-1DAB-4909-8112-E7847ABCC85E}" srcOrd="0" destOrd="0" presId="urn:microsoft.com/office/officeart/2005/8/layout/orgChart1"/>
    <dgm:cxn modelId="{4D90260B-EDC1-4BB1-82E5-0C693D7F3FDA}" type="presParOf" srcId="{9F96FB28-A05E-403D-8586-60D0657CC164}" destId="{20654959-8B6C-4102-98D9-A772C50F5EB3}" srcOrd="1" destOrd="0" presId="urn:microsoft.com/office/officeart/2005/8/layout/orgChart1"/>
    <dgm:cxn modelId="{25D20ECE-E211-428C-857B-0A12466FA512}" type="presParOf" srcId="{D1714BE6-5F25-469E-8CA7-C21C719B8834}" destId="{D20F44E4-AC07-46DB-8AC5-171B321CE51B}" srcOrd="1" destOrd="0" presId="urn:microsoft.com/office/officeart/2005/8/layout/orgChart1"/>
    <dgm:cxn modelId="{4C44AF6B-880E-44F9-B130-88BA4C6361AD}" type="presParOf" srcId="{D1714BE6-5F25-469E-8CA7-C21C719B8834}" destId="{B240C054-1182-48A5-88E3-A52D8B700A5A}" srcOrd="2" destOrd="0" presId="urn:microsoft.com/office/officeart/2005/8/layout/orgChart1"/>
    <dgm:cxn modelId="{77373B8F-25E5-464E-ABA9-5F2FBDA5A1C8}" type="presParOf" srcId="{58F9418E-5A9D-4CE9-A3F6-29DB628DF079}" destId="{25BA0672-A7C8-41C8-B1CE-AED2CB3A3F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E44FF-5920-40BD-B6F6-1015DB78036F}">
      <dsp:nvSpPr>
        <dsp:cNvPr id="0" name=""/>
        <dsp:cNvSpPr/>
      </dsp:nvSpPr>
      <dsp:spPr>
        <a:xfrm>
          <a:off x="0" y="745813"/>
          <a:ext cx="1252339" cy="1632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Site engages </a:t>
          </a:r>
          <a:r>
            <a:rPr lang="en-US" sz="1300" kern="1200" dirty="0" smtClean="0"/>
            <a:t>Reserve Preparer </a:t>
          </a:r>
          <a:r>
            <a:rPr lang="en-US" sz="1300" kern="1200" dirty="0"/>
            <a:t>to perform a  Reserve Study</a:t>
          </a:r>
        </a:p>
      </dsp:txBody>
      <dsp:txXfrm>
        <a:off x="36680" y="782493"/>
        <a:ext cx="1178979" cy="1559213"/>
      </dsp:txXfrm>
    </dsp:sp>
    <dsp:sp modelId="{1C075DB6-6F93-49BA-9ACB-CBD7DA96D066}">
      <dsp:nvSpPr>
        <dsp:cNvPr id="0" name=""/>
        <dsp:cNvSpPr/>
      </dsp:nvSpPr>
      <dsp:spPr>
        <a:xfrm>
          <a:off x="1377572" y="1406809"/>
          <a:ext cx="265495" cy="310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377572" y="1468925"/>
        <a:ext cx="185847" cy="186348"/>
      </dsp:txXfrm>
    </dsp:sp>
    <dsp:sp modelId="{619D81C6-5891-46B9-BA23-DE8F64BA94AC}">
      <dsp:nvSpPr>
        <dsp:cNvPr id="0" name=""/>
        <dsp:cNvSpPr/>
      </dsp:nvSpPr>
      <dsp:spPr>
        <a:xfrm>
          <a:off x="1753274" y="745813"/>
          <a:ext cx="1252339" cy="1632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DOF is responsible for ongoing updates to the latest reserve study</a:t>
          </a:r>
        </a:p>
      </dsp:txBody>
      <dsp:txXfrm>
        <a:off x="1789954" y="782493"/>
        <a:ext cx="1178979" cy="1559213"/>
      </dsp:txXfrm>
    </dsp:sp>
    <dsp:sp modelId="{D580FD38-2D31-4625-9FB8-552DA3D8BD47}">
      <dsp:nvSpPr>
        <dsp:cNvPr id="0" name=""/>
        <dsp:cNvSpPr/>
      </dsp:nvSpPr>
      <dsp:spPr>
        <a:xfrm>
          <a:off x="3130847" y="1406809"/>
          <a:ext cx="265495" cy="310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130847" y="1468925"/>
        <a:ext cx="185847" cy="186348"/>
      </dsp:txXfrm>
    </dsp:sp>
    <dsp:sp modelId="{D5E3C0DA-A60C-488F-A009-9E612A5212C2}">
      <dsp:nvSpPr>
        <dsp:cNvPr id="0" name=""/>
        <dsp:cNvSpPr/>
      </dsp:nvSpPr>
      <dsp:spPr>
        <a:xfrm>
          <a:off x="3506549" y="745813"/>
          <a:ext cx="1252339" cy="1632573"/>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DOE engages consultants for the following assessments      (Roofing,                   Mechanical,     Elevators, Structural)</a:t>
          </a:r>
        </a:p>
      </dsp:txBody>
      <dsp:txXfrm>
        <a:off x="3543229" y="782493"/>
        <a:ext cx="1178979" cy="1559213"/>
      </dsp:txXfrm>
    </dsp:sp>
    <dsp:sp modelId="{958E8ACE-FF10-4271-9499-7F48C7FCBB77}">
      <dsp:nvSpPr>
        <dsp:cNvPr id="0" name=""/>
        <dsp:cNvSpPr/>
      </dsp:nvSpPr>
      <dsp:spPr>
        <a:xfrm>
          <a:off x="4884122" y="1406809"/>
          <a:ext cx="265495" cy="310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884122" y="1468925"/>
        <a:ext cx="185847" cy="186348"/>
      </dsp:txXfrm>
    </dsp:sp>
    <dsp:sp modelId="{BFCAB9DA-CD40-4882-8E72-CAE3A74152C3}">
      <dsp:nvSpPr>
        <dsp:cNvPr id="0" name=""/>
        <dsp:cNvSpPr/>
      </dsp:nvSpPr>
      <dsp:spPr>
        <a:xfrm>
          <a:off x="5259823" y="745813"/>
          <a:ext cx="1252339" cy="1632573"/>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Coordinate  comprehensive consultant review of the high impact categories  for each site</a:t>
          </a:r>
        </a:p>
      </dsp:txBody>
      <dsp:txXfrm>
        <a:off x="5296503" y="782493"/>
        <a:ext cx="1178979" cy="1559213"/>
      </dsp:txXfrm>
    </dsp:sp>
    <dsp:sp modelId="{43C9C030-1EE2-4C53-9C94-17246096C7F1}">
      <dsp:nvSpPr>
        <dsp:cNvPr id="0" name=""/>
        <dsp:cNvSpPr/>
      </dsp:nvSpPr>
      <dsp:spPr>
        <a:xfrm>
          <a:off x="6637396" y="1406809"/>
          <a:ext cx="265495" cy="310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637396" y="1468925"/>
        <a:ext cx="185847" cy="186348"/>
      </dsp:txXfrm>
    </dsp:sp>
    <dsp:sp modelId="{194C52CD-A130-41B6-A5D6-5FBA8D322C04}">
      <dsp:nvSpPr>
        <dsp:cNvPr id="0" name=""/>
        <dsp:cNvSpPr/>
      </dsp:nvSpPr>
      <dsp:spPr>
        <a:xfrm>
          <a:off x="7013098" y="745813"/>
          <a:ext cx="1252339" cy="163257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 </a:t>
          </a:r>
          <a:r>
            <a:rPr lang="en-US" sz="1300" kern="1200" dirty="0" smtClean="0"/>
            <a:t>Reconcile </a:t>
          </a:r>
          <a:r>
            <a:rPr lang="en-US" sz="1300" kern="1200" dirty="0"/>
            <a:t>Asgard and </a:t>
          </a:r>
          <a:r>
            <a:rPr lang="en-US" sz="1300" kern="1200" dirty="0" smtClean="0"/>
            <a:t>Reserve Preparer databases </a:t>
          </a:r>
          <a:r>
            <a:rPr lang="en-US" sz="1300" kern="1200" dirty="0"/>
            <a:t>and restrict editing  </a:t>
          </a:r>
        </a:p>
      </dsp:txBody>
      <dsp:txXfrm>
        <a:off x="7049778" y="782493"/>
        <a:ext cx="1178979" cy="1559213"/>
      </dsp:txXfrm>
    </dsp:sp>
    <dsp:sp modelId="{F0A9D22C-5FD7-447F-B98E-52C035AB3A5E}">
      <dsp:nvSpPr>
        <dsp:cNvPr id="0" name=""/>
        <dsp:cNvSpPr/>
      </dsp:nvSpPr>
      <dsp:spPr>
        <a:xfrm>
          <a:off x="8390671" y="1406809"/>
          <a:ext cx="265495" cy="3105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390671" y="1468925"/>
        <a:ext cx="185847" cy="186348"/>
      </dsp:txXfrm>
    </dsp:sp>
    <dsp:sp modelId="{35F6BC6E-66E8-4E8E-9567-EF0D135DC51B}">
      <dsp:nvSpPr>
        <dsp:cNvPr id="0" name=""/>
        <dsp:cNvSpPr/>
      </dsp:nvSpPr>
      <dsp:spPr>
        <a:xfrm>
          <a:off x="8766373" y="745813"/>
          <a:ext cx="1252339" cy="1632573"/>
        </a:xfrm>
        <a:prstGeom prst="roundRect">
          <a:avLst>
            <a:gd name="adj" fmla="val 10000"/>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Perform interval             updates when new information becomes available</a:t>
          </a:r>
        </a:p>
      </dsp:txBody>
      <dsp:txXfrm>
        <a:off x="8803053" y="782493"/>
        <a:ext cx="1178979" cy="1559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9096B-D145-4F3B-80DB-666028C93769}">
      <dsp:nvSpPr>
        <dsp:cNvPr id="0" name=""/>
        <dsp:cNvSpPr/>
      </dsp:nvSpPr>
      <dsp:spPr>
        <a:xfrm>
          <a:off x="1385" y="0"/>
          <a:ext cx="2155051" cy="40386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Multi-year Review of Asset &amp; Reserve Data in Asgard</a:t>
          </a:r>
          <a:endParaRPr lang="en-US" sz="2200" kern="1200" dirty="0"/>
        </a:p>
      </dsp:txBody>
      <dsp:txXfrm>
        <a:off x="1385" y="1615440"/>
        <a:ext cx="2155051" cy="1615440"/>
      </dsp:txXfrm>
    </dsp:sp>
    <dsp:sp modelId="{0D4E462D-4FCF-4E5F-BE0E-7FC8A45D0318}">
      <dsp:nvSpPr>
        <dsp:cNvPr id="0" name=""/>
        <dsp:cNvSpPr/>
      </dsp:nvSpPr>
      <dsp:spPr>
        <a:xfrm>
          <a:off x="406483" y="242316"/>
          <a:ext cx="1344853" cy="1344853"/>
        </a:xfrm>
        <a:prstGeom prst="ellipse">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D541789-FD69-4ED3-8FCB-C2CC62F1ECFC}">
      <dsp:nvSpPr>
        <dsp:cNvPr id="0" name=""/>
        <dsp:cNvSpPr/>
      </dsp:nvSpPr>
      <dsp:spPr>
        <a:xfrm>
          <a:off x="2221087" y="0"/>
          <a:ext cx="2155051" cy="40386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Annual Project Management for CAPEX projects</a:t>
          </a:r>
          <a:endParaRPr lang="en-US" sz="2200" kern="1200" dirty="0"/>
        </a:p>
      </dsp:txBody>
      <dsp:txXfrm>
        <a:off x="2221087" y="1615440"/>
        <a:ext cx="2155051" cy="1615440"/>
      </dsp:txXfrm>
    </dsp:sp>
    <dsp:sp modelId="{29271352-1843-409E-900B-F833CCCFBE33}">
      <dsp:nvSpPr>
        <dsp:cNvPr id="0" name=""/>
        <dsp:cNvSpPr/>
      </dsp:nvSpPr>
      <dsp:spPr>
        <a:xfrm>
          <a:off x="2626186" y="242316"/>
          <a:ext cx="1344853" cy="1344853"/>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311CE-5212-41A4-B6CC-450A9F84CD8D}">
      <dsp:nvSpPr>
        <dsp:cNvPr id="0" name=""/>
        <dsp:cNvSpPr/>
      </dsp:nvSpPr>
      <dsp:spPr>
        <a:xfrm>
          <a:off x="4440790" y="0"/>
          <a:ext cx="2155051" cy="403860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Daily Management of the total Asset Lifecycle</a:t>
          </a:r>
          <a:endParaRPr lang="en-US" sz="2200" kern="1200" dirty="0"/>
        </a:p>
      </dsp:txBody>
      <dsp:txXfrm>
        <a:off x="4440790" y="1615440"/>
        <a:ext cx="2155051" cy="1615440"/>
      </dsp:txXfrm>
    </dsp:sp>
    <dsp:sp modelId="{913C1F01-35C5-4FCF-9DCC-D56739F899EC}">
      <dsp:nvSpPr>
        <dsp:cNvPr id="0" name=""/>
        <dsp:cNvSpPr/>
      </dsp:nvSpPr>
      <dsp:spPr>
        <a:xfrm>
          <a:off x="4845889" y="242316"/>
          <a:ext cx="1344853" cy="1344853"/>
        </a:xfrm>
        <a:prstGeom prst="ellipse">
          <a:avLst/>
        </a:prstGeom>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l="-1000" r="-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E71BC-C0C3-4E74-9D54-8BB9CA8CC912}">
      <dsp:nvSpPr>
        <dsp:cNvPr id="0" name=""/>
        <dsp:cNvSpPr/>
      </dsp:nvSpPr>
      <dsp:spPr>
        <a:xfrm>
          <a:off x="263889" y="3230880"/>
          <a:ext cx="6069448" cy="605790"/>
        </a:xfrm>
        <a:prstGeom prst="rightArrow">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BE72-709D-40F5-82BD-00E58D1CB721}">
      <dsp:nvSpPr>
        <dsp:cNvPr id="0" name=""/>
        <dsp:cNvSpPr/>
      </dsp:nvSpPr>
      <dsp:spPr>
        <a:xfrm>
          <a:off x="2438400" y="992041"/>
          <a:ext cx="1199346" cy="416302"/>
        </a:xfrm>
        <a:custGeom>
          <a:avLst/>
          <a:gdLst/>
          <a:ahLst/>
          <a:cxnLst/>
          <a:rect l="0" t="0" r="0" b="0"/>
          <a:pathLst>
            <a:path>
              <a:moveTo>
                <a:pt x="0" y="0"/>
              </a:moveTo>
              <a:lnTo>
                <a:pt x="0" y="208151"/>
              </a:lnTo>
              <a:lnTo>
                <a:pt x="1199346" y="208151"/>
              </a:lnTo>
              <a:lnTo>
                <a:pt x="1199346" y="4163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80D69-B313-48C9-9EAE-A3D6B9F0D524}">
      <dsp:nvSpPr>
        <dsp:cNvPr id="0" name=""/>
        <dsp:cNvSpPr/>
      </dsp:nvSpPr>
      <dsp:spPr>
        <a:xfrm>
          <a:off x="446097" y="2399539"/>
          <a:ext cx="297358" cy="911899"/>
        </a:xfrm>
        <a:custGeom>
          <a:avLst/>
          <a:gdLst/>
          <a:ahLst/>
          <a:cxnLst/>
          <a:rect l="0" t="0" r="0" b="0"/>
          <a:pathLst>
            <a:path>
              <a:moveTo>
                <a:pt x="0" y="0"/>
              </a:moveTo>
              <a:lnTo>
                <a:pt x="0" y="911899"/>
              </a:lnTo>
              <a:lnTo>
                <a:pt x="297358" y="91189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8FFC2A-9654-457B-900D-43E98D689DED}">
      <dsp:nvSpPr>
        <dsp:cNvPr id="0" name=""/>
        <dsp:cNvSpPr/>
      </dsp:nvSpPr>
      <dsp:spPr>
        <a:xfrm>
          <a:off x="1239053" y="992041"/>
          <a:ext cx="1199346" cy="416302"/>
        </a:xfrm>
        <a:custGeom>
          <a:avLst/>
          <a:gdLst/>
          <a:ahLst/>
          <a:cxnLst/>
          <a:rect l="0" t="0" r="0" b="0"/>
          <a:pathLst>
            <a:path>
              <a:moveTo>
                <a:pt x="1199346" y="0"/>
              </a:moveTo>
              <a:lnTo>
                <a:pt x="1199346" y="208151"/>
              </a:lnTo>
              <a:lnTo>
                <a:pt x="0" y="208151"/>
              </a:lnTo>
              <a:lnTo>
                <a:pt x="0" y="41630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4AD52-7239-41D6-8FC4-57E0C9CDCE61}">
      <dsp:nvSpPr>
        <dsp:cNvPr id="0" name=""/>
        <dsp:cNvSpPr/>
      </dsp:nvSpPr>
      <dsp:spPr>
        <a:xfrm>
          <a:off x="1447204" y="846"/>
          <a:ext cx="1982390" cy="9911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Asset </a:t>
          </a:r>
          <a:r>
            <a:rPr lang="en-US" sz="2000" u="sng" kern="1200" dirty="0" smtClean="0"/>
            <a:t>Category</a:t>
          </a:r>
        </a:p>
        <a:p>
          <a:pPr lvl="0" algn="ctr" defTabSz="889000">
            <a:lnSpc>
              <a:spcPct val="90000"/>
            </a:lnSpc>
            <a:spcBef>
              <a:spcPct val="0"/>
            </a:spcBef>
            <a:spcAft>
              <a:spcPct val="35000"/>
            </a:spcAft>
          </a:pPr>
          <a:r>
            <a:rPr lang="en-US" sz="2000" kern="1200" dirty="0" smtClean="0"/>
            <a:t>(Fitness)</a:t>
          </a:r>
          <a:endParaRPr lang="en-US" sz="2000" kern="1200" dirty="0"/>
        </a:p>
      </dsp:txBody>
      <dsp:txXfrm>
        <a:off x="1447204" y="846"/>
        <a:ext cx="1982390" cy="991195"/>
      </dsp:txXfrm>
    </dsp:sp>
    <dsp:sp modelId="{48BAD890-B2B5-4957-8485-089660D35A25}">
      <dsp:nvSpPr>
        <dsp:cNvPr id="0" name=""/>
        <dsp:cNvSpPr/>
      </dsp:nvSpPr>
      <dsp:spPr>
        <a:xfrm>
          <a:off x="247858" y="1408343"/>
          <a:ext cx="1982390" cy="9911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Asset </a:t>
          </a:r>
          <a:r>
            <a:rPr lang="en-US" sz="2000" u="sng" kern="1200" dirty="0" smtClean="0"/>
            <a:t>Type</a:t>
          </a:r>
        </a:p>
        <a:p>
          <a:pPr lvl="0" algn="ctr" defTabSz="889000">
            <a:lnSpc>
              <a:spcPct val="90000"/>
            </a:lnSpc>
            <a:spcBef>
              <a:spcPct val="0"/>
            </a:spcBef>
            <a:spcAft>
              <a:spcPct val="35000"/>
            </a:spcAft>
          </a:pPr>
          <a:r>
            <a:rPr lang="en-US" sz="2000" kern="1200" dirty="0" smtClean="0"/>
            <a:t>(Cardio Equipment)</a:t>
          </a:r>
          <a:endParaRPr lang="en-US" sz="2000" kern="1200" dirty="0"/>
        </a:p>
      </dsp:txBody>
      <dsp:txXfrm>
        <a:off x="247858" y="1408343"/>
        <a:ext cx="1982390" cy="991195"/>
      </dsp:txXfrm>
    </dsp:sp>
    <dsp:sp modelId="{B45DD6C6-0FC8-4F74-91F7-61ABBA116C9D}">
      <dsp:nvSpPr>
        <dsp:cNvPr id="0" name=""/>
        <dsp:cNvSpPr/>
      </dsp:nvSpPr>
      <dsp:spPr>
        <a:xfrm>
          <a:off x="743456" y="2815841"/>
          <a:ext cx="1982390" cy="9911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Asset </a:t>
          </a:r>
          <a:r>
            <a:rPr lang="en-US" sz="2000" u="sng" kern="1200" dirty="0" smtClean="0"/>
            <a:t>Instance</a:t>
          </a:r>
        </a:p>
        <a:p>
          <a:pPr lvl="0" algn="ctr" defTabSz="889000">
            <a:lnSpc>
              <a:spcPct val="90000"/>
            </a:lnSpc>
            <a:spcBef>
              <a:spcPct val="0"/>
            </a:spcBef>
            <a:spcAft>
              <a:spcPct val="35000"/>
            </a:spcAft>
          </a:pPr>
          <a:r>
            <a:rPr lang="en-US" sz="2000" kern="1200" dirty="0" smtClean="0"/>
            <a:t>(Machine 1)</a:t>
          </a:r>
          <a:endParaRPr lang="en-US" sz="2000" kern="1200" dirty="0"/>
        </a:p>
      </dsp:txBody>
      <dsp:txXfrm>
        <a:off x="743456" y="2815841"/>
        <a:ext cx="1982390" cy="991195"/>
      </dsp:txXfrm>
    </dsp:sp>
    <dsp:sp modelId="{F14C0326-1DAB-4909-8112-E7847ABCC85E}">
      <dsp:nvSpPr>
        <dsp:cNvPr id="0" name=""/>
        <dsp:cNvSpPr/>
      </dsp:nvSpPr>
      <dsp:spPr>
        <a:xfrm>
          <a:off x="2646551" y="1408343"/>
          <a:ext cx="1982390" cy="9911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Asset Type</a:t>
          </a:r>
        </a:p>
        <a:p>
          <a:pPr lvl="0" algn="ctr" defTabSz="889000">
            <a:lnSpc>
              <a:spcPct val="90000"/>
            </a:lnSpc>
            <a:spcBef>
              <a:spcPct val="0"/>
            </a:spcBef>
            <a:spcAft>
              <a:spcPct val="35000"/>
            </a:spcAft>
          </a:pPr>
          <a:r>
            <a:rPr lang="en-US" sz="2000" kern="1200" dirty="0" smtClean="0"/>
            <a:t>(Weight Machine)</a:t>
          </a:r>
          <a:endParaRPr lang="en-US" sz="2000" kern="1200" dirty="0"/>
        </a:p>
      </dsp:txBody>
      <dsp:txXfrm>
        <a:off x="2646551" y="1408343"/>
        <a:ext cx="1982390" cy="9911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40951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52005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78832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16901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169919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83952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414190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10831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985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70747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19312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5CCA0D-1417-401A-BC09-88B0442A816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32326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5CCA0D-1417-401A-BC09-88B0442A816F}"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7281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5CCA0D-1417-401A-BC09-88B0442A816F}"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82489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CCA0D-1417-401A-BC09-88B0442A816F}"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7351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dirty="0"/>
          </a:p>
        </p:txBody>
      </p:sp>
    </p:spTree>
    <p:extLst>
      <p:ext uri="{BB962C8B-B14F-4D97-AF65-F5344CB8AC3E}">
        <p14:creationId xmlns:p14="http://schemas.microsoft.com/office/powerpoint/2010/main" val="352539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5617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5CCA0D-1417-401A-BC09-88B0442A816F}" type="datetimeFigureOut">
              <a:rPr lang="en-US" smtClean="0"/>
              <a:t>6/19/2017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650B09-2F51-4861-936B-54015A694C45}" type="slidenum">
              <a:rPr lang="en-US" smtClean="0"/>
              <a:t>‹#›</a:t>
            </a:fld>
            <a:endParaRPr lang="en-US" dirty="0"/>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51856" y="5883275"/>
            <a:ext cx="891416" cy="671874"/>
          </a:xfrm>
          <a:prstGeom prst="rect">
            <a:avLst/>
          </a:prstGeom>
        </p:spPr>
      </p:pic>
    </p:spTree>
    <p:extLst>
      <p:ext uri="{BB962C8B-B14F-4D97-AF65-F5344CB8AC3E}">
        <p14:creationId xmlns:p14="http://schemas.microsoft.com/office/powerpoint/2010/main" val="2148776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katanasoft.co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mgordon@katanasoft.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cid:image001.png@01D16983.884B661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Assets &amp; Reserves</a:t>
            </a:r>
            <a:br>
              <a:rPr lang="en-US" dirty="0" smtClean="0"/>
            </a:br>
            <a:r>
              <a:rPr lang="en-US" sz="4000" i="1" dirty="0" smtClean="0"/>
              <a:t>Continuing the Capital Planning Journey</a:t>
            </a:r>
            <a:endParaRPr lang="en-US" sz="40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0597" y="233680"/>
            <a:ext cx="1435608" cy="1082040"/>
          </a:xfrm>
          <a:prstGeom prst="rect">
            <a:avLst/>
          </a:prstGeom>
          <a:noFill/>
          <a:ln>
            <a:noFill/>
          </a:ln>
        </p:spPr>
      </p:pic>
      <p:sp>
        <p:nvSpPr>
          <p:cNvPr id="5" name="TextBox 4"/>
          <p:cNvSpPr txBox="1"/>
          <p:nvPr/>
        </p:nvSpPr>
        <p:spPr>
          <a:xfrm>
            <a:off x="6578600" y="5130800"/>
            <a:ext cx="4924422" cy="1200329"/>
          </a:xfrm>
          <a:prstGeom prst="rect">
            <a:avLst/>
          </a:prstGeom>
          <a:noFill/>
        </p:spPr>
        <p:txBody>
          <a:bodyPr wrap="square" rtlCol="0">
            <a:spAutoFit/>
          </a:bodyPr>
          <a:lstStyle/>
          <a:p>
            <a:pPr algn="r"/>
            <a:r>
              <a:rPr lang="en-US" dirty="0" smtClean="0"/>
              <a:t>Michelle </a:t>
            </a:r>
            <a:r>
              <a:rPr lang="en-US" dirty="0" err="1" smtClean="0"/>
              <a:t>Taddei</a:t>
            </a:r>
            <a:endParaRPr lang="en-US" dirty="0" smtClean="0"/>
          </a:p>
          <a:p>
            <a:pPr algn="r"/>
            <a:r>
              <a:rPr lang="en-US" dirty="0" smtClean="0"/>
              <a:t>Operations Manager</a:t>
            </a:r>
          </a:p>
          <a:p>
            <a:pPr algn="r"/>
            <a:r>
              <a:rPr lang="en-US" b="1" dirty="0" smtClean="0"/>
              <a:t>Katana Software, Inc.</a:t>
            </a:r>
          </a:p>
          <a:p>
            <a:pPr algn="r"/>
            <a:r>
              <a:rPr lang="en-US" dirty="0" smtClean="0"/>
              <a:t>mtaddei@katanasoft.com</a:t>
            </a:r>
            <a:endParaRPr lang="en-US" dirty="0"/>
          </a:p>
        </p:txBody>
      </p:sp>
      <p:sp>
        <p:nvSpPr>
          <p:cNvPr id="6" name="TextBox 5"/>
          <p:cNvSpPr txBox="1"/>
          <p:nvPr/>
        </p:nvSpPr>
        <p:spPr>
          <a:xfrm>
            <a:off x="5892800" y="5130800"/>
            <a:ext cx="2892422" cy="1200329"/>
          </a:xfrm>
          <a:prstGeom prst="rect">
            <a:avLst/>
          </a:prstGeom>
          <a:noFill/>
        </p:spPr>
        <p:txBody>
          <a:bodyPr wrap="square" rtlCol="0">
            <a:spAutoFit/>
          </a:bodyPr>
          <a:lstStyle/>
          <a:p>
            <a:pPr algn="r"/>
            <a:r>
              <a:rPr lang="en-US" dirty="0" smtClean="0"/>
              <a:t>Melissa B. Gordon</a:t>
            </a:r>
          </a:p>
          <a:p>
            <a:pPr algn="r"/>
            <a:r>
              <a:rPr lang="en-US" dirty="0" smtClean="0"/>
              <a:t>Chief </a:t>
            </a:r>
            <a:r>
              <a:rPr lang="en-US" dirty="0"/>
              <a:t>Operating</a:t>
            </a:r>
            <a:r>
              <a:rPr lang="en-US" dirty="0" smtClean="0"/>
              <a:t> Officer</a:t>
            </a:r>
          </a:p>
          <a:p>
            <a:pPr algn="r"/>
            <a:r>
              <a:rPr lang="en-US" b="1" dirty="0" smtClean="0"/>
              <a:t>Katana Software, Inc.</a:t>
            </a:r>
          </a:p>
          <a:p>
            <a:pPr algn="r"/>
            <a:r>
              <a:rPr lang="en-US" dirty="0" smtClean="0"/>
              <a:t>mgordon@katanasoft.com</a:t>
            </a:r>
            <a:endParaRPr lang="en-US" dirty="0"/>
          </a:p>
        </p:txBody>
      </p:sp>
      <p:cxnSp>
        <p:nvCxnSpPr>
          <p:cNvPr id="7" name="Straight Connector 6"/>
          <p:cNvCxnSpPr/>
          <p:nvPr/>
        </p:nvCxnSpPr>
        <p:spPr>
          <a:xfrm>
            <a:off x="8826500" y="5226050"/>
            <a:ext cx="12700" cy="11050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0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89000"/>
          </a:xfrm>
        </p:spPr>
        <p:txBody>
          <a:bodyPr/>
          <a:lstStyle/>
          <a:p>
            <a:r>
              <a:rPr lang="en-US" dirty="0" smtClean="0"/>
              <a:t>Asset Detail Research</a:t>
            </a:r>
            <a:endParaRPr lang="en-US" dirty="0"/>
          </a:p>
        </p:txBody>
      </p:sp>
      <p:sp>
        <p:nvSpPr>
          <p:cNvPr id="3" name="Content Placeholder 2"/>
          <p:cNvSpPr>
            <a:spLocks noGrp="1"/>
          </p:cNvSpPr>
          <p:nvPr>
            <p:ph idx="1"/>
          </p:nvPr>
        </p:nvSpPr>
        <p:spPr>
          <a:xfrm>
            <a:off x="1484311" y="1854201"/>
            <a:ext cx="5348290" cy="3937000"/>
          </a:xfrm>
        </p:spPr>
        <p:txBody>
          <a:bodyPr>
            <a:normAutofit/>
          </a:bodyPr>
          <a:lstStyle/>
          <a:p>
            <a:r>
              <a:rPr lang="en-US" dirty="0" smtClean="0"/>
              <a:t>Asset Categories – Useful when you know the Category, or are interested in a summary of multiple Types</a:t>
            </a:r>
          </a:p>
          <a:p>
            <a:r>
              <a:rPr lang="en-US" dirty="0" smtClean="0"/>
              <a:t>Asset Types List – Useful when you don’t need/know the Category, and are interested in a specific Asset Type</a:t>
            </a:r>
          </a:p>
          <a:p>
            <a:r>
              <a:rPr lang="en-US" dirty="0" smtClean="0"/>
              <a:t>Asset Search – When you </a:t>
            </a:r>
            <a:r>
              <a:rPr lang="en-US" dirty="0" smtClean="0"/>
              <a:t>only </a:t>
            </a:r>
            <a:r>
              <a:rPr lang="en-US" dirty="0" smtClean="0"/>
              <a:t>know keywords</a:t>
            </a:r>
            <a:endParaRPr lang="en-US" dirty="0"/>
          </a:p>
        </p:txBody>
      </p:sp>
      <p:graphicFrame>
        <p:nvGraphicFramePr>
          <p:cNvPr id="5" name="Diagram 4"/>
          <p:cNvGraphicFramePr/>
          <p:nvPr>
            <p:extLst>
              <p:ext uri="{D42A27DB-BD31-4B8C-83A1-F6EECF244321}">
                <p14:modId xmlns:p14="http://schemas.microsoft.com/office/powerpoint/2010/main" val="3405579452"/>
              </p:ext>
            </p:extLst>
          </p:nvPr>
        </p:nvGraphicFramePr>
        <p:xfrm>
          <a:off x="6626223" y="1771650"/>
          <a:ext cx="4876800" cy="3807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8569" y="457200"/>
            <a:ext cx="1523809" cy="1320635"/>
          </a:xfrm>
          <a:prstGeom prst="rect">
            <a:avLst/>
          </a:prstGeom>
        </p:spPr>
      </p:pic>
    </p:spTree>
    <p:extLst>
      <p:ext uri="{BB962C8B-B14F-4D97-AF65-F5344CB8AC3E}">
        <p14:creationId xmlns:p14="http://schemas.microsoft.com/office/powerpoint/2010/main" val="1618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Tools</a:t>
            </a:r>
            <a:endParaRPr lang="en-US" dirty="0"/>
          </a:p>
        </p:txBody>
      </p:sp>
      <p:pic>
        <p:nvPicPr>
          <p:cNvPr id="4" name="Picture 2" descr="Image result for business process ic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8323" y="470745"/>
            <a:ext cx="2044700" cy="19676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abl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028" y="3786293"/>
            <a:ext cx="3119403" cy="6538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899" y="3230880"/>
            <a:ext cx="2553102" cy="1652743"/>
          </a:xfrm>
          <a:prstGeom prst="rect">
            <a:avLst/>
          </a:prstGeom>
        </p:spPr>
      </p:pic>
      <p:pic>
        <p:nvPicPr>
          <p:cNvPr id="10" name="Picture 9"/>
          <p:cNvPicPr>
            <a:picLocks noChangeAspect="1"/>
          </p:cNvPicPr>
          <p:nvPr/>
        </p:nvPicPr>
        <p:blipFill>
          <a:blip r:embed="rId5"/>
          <a:stretch>
            <a:fillRect/>
          </a:stretch>
        </p:blipFill>
        <p:spPr>
          <a:xfrm>
            <a:off x="7750604" y="2901758"/>
            <a:ext cx="4190027" cy="2197799"/>
          </a:xfrm>
          <a:prstGeom prst="rect">
            <a:avLst/>
          </a:prstGeom>
          <a:ln w="19050">
            <a:solidFill>
              <a:srgbClr val="00B0F0"/>
            </a:solidFill>
          </a:ln>
        </p:spPr>
      </p:pic>
      <p:sp>
        <p:nvSpPr>
          <p:cNvPr id="3" name="Chevron 2"/>
          <p:cNvSpPr/>
          <p:nvPr/>
        </p:nvSpPr>
        <p:spPr>
          <a:xfrm>
            <a:off x="3655013" y="3813385"/>
            <a:ext cx="541866" cy="6044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7145245" y="3835631"/>
            <a:ext cx="541866" cy="60447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66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Annual Project Management for CAPEX</a:t>
            </a:r>
            <a:endParaRPr lang="en-US" dirty="0"/>
          </a:p>
        </p:txBody>
      </p:sp>
      <p:sp>
        <p:nvSpPr>
          <p:cNvPr id="3" name="Content Placeholder 2"/>
          <p:cNvSpPr>
            <a:spLocks noGrp="1"/>
          </p:cNvSpPr>
          <p:nvPr>
            <p:ph idx="1"/>
          </p:nvPr>
        </p:nvSpPr>
        <p:spPr/>
        <p:txBody>
          <a:bodyPr>
            <a:normAutofit lnSpcReduction="10000"/>
          </a:bodyPr>
          <a:lstStyle/>
          <a:p>
            <a:r>
              <a:rPr lang="en-US" dirty="0" smtClean="0"/>
              <a:t>Using the data to proactively identify anomalies</a:t>
            </a:r>
          </a:p>
          <a:p>
            <a:pPr lvl="1"/>
            <a:r>
              <a:rPr lang="en-US" dirty="0" smtClean="0"/>
              <a:t>Under/over-budget for planned projects</a:t>
            </a:r>
          </a:p>
          <a:p>
            <a:pPr lvl="1"/>
            <a:r>
              <a:rPr lang="en-US" dirty="0" smtClean="0"/>
              <a:t>Smoothing the budget – High-impact years</a:t>
            </a:r>
          </a:p>
          <a:p>
            <a:pPr lvl="1"/>
            <a:r>
              <a:rPr lang="en-US" dirty="0" smtClean="0"/>
              <a:t>Changes in the operating environment</a:t>
            </a:r>
          </a:p>
          <a:p>
            <a:pPr lvl="1"/>
            <a:r>
              <a:rPr lang="en-US" dirty="0" smtClean="0"/>
              <a:t>New needs</a:t>
            </a:r>
          </a:p>
          <a:p>
            <a:r>
              <a:rPr lang="en-US" dirty="0" smtClean="0"/>
              <a:t>Identifying sub-market opportunities and vendor relationship opportunities</a:t>
            </a:r>
          </a:p>
          <a:p>
            <a:r>
              <a:rPr lang="en-US" dirty="0" smtClean="0"/>
              <a:t>Determining Project Management Strategy</a:t>
            </a:r>
            <a:endParaRPr lang="en-US" dirty="0"/>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82387" y="206917"/>
            <a:ext cx="1712158" cy="1712158"/>
          </a:xfrm>
          <a:prstGeom prst="rect">
            <a:avLst/>
          </a:prstGeom>
        </p:spPr>
      </p:pic>
    </p:spTree>
    <p:extLst>
      <p:ext uri="{BB962C8B-B14F-4D97-AF65-F5344CB8AC3E}">
        <p14:creationId xmlns:p14="http://schemas.microsoft.com/office/powerpoint/2010/main" val="173471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tretch>
            <a:fillRect/>
          </a:stretch>
        </p:blipFill>
        <p:spPr>
          <a:xfrm>
            <a:off x="2111414" y="1919075"/>
            <a:ext cx="8008980" cy="4311243"/>
          </a:xfrm>
          <a:prstGeom prst="rect">
            <a:avLst/>
          </a:prstGeom>
          <a:ln>
            <a:solidFill>
              <a:schemeClr val="accent1"/>
            </a:solidFill>
          </a:ln>
        </p:spPr>
      </p:pic>
      <p:sp>
        <p:nvSpPr>
          <p:cNvPr id="2" name="Title 1"/>
          <p:cNvSpPr>
            <a:spLocks noGrp="1"/>
          </p:cNvSpPr>
          <p:nvPr>
            <p:ph type="title"/>
          </p:nvPr>
        </p:nvSpPr>
        <p:spPr>
          <a:xfrm>
            <a:off x="1761693" y="356460"/>
            <a:ext cx="5426158" cy="1024179"/>
          </a:xfrm>
        </p:spPr>
        <p:txBody>
          <a:bodyPr/>
          <a:lstStyle/>
          <a:p>
            <a:r>
              <a:rPr lang="en-US" dirty="0" smtClean="0"/>
              <a:t>What will my Capital Expenditures Look like for the next 30 Years?</a:t>
            </a:r>
            <a:endParaRPr lang="en-US" dirty="0"/>
          </a:p>
        </p:txBody>
      </p:sp>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82387" y="206917"/>
            <a:ext cx="1712158" cy="1712158"/>
          </a:xfrm>
          <a:prstGeom prst="rect">
            <a:avLst/>
          </a:prstGeom>
        </p:spPr>
      </p:pic>
    </p:spTree>
    <p:extLst>
      <p:ext uri="{BB962C8B-B14F-4D97-AF65-F5344CB8AC3E}">
        <p14:creationId xmlns:p14="http://schemas.microsoft.com/office/powerpoint/2010/main" val="2678059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Managing the total Asset Lifecycle</a:t>
            </a:r>
            <a:endParaRPr lang="en-US" dirty="0"/>
          </a:p>
        </p:txBody>
      </p:sp>
      <p:sp>
        <p:nvSpPr>
          <p:cNvPr id="3" name="Content Placeholder 2"/>
          <p:cNvSpPr>
            <a:spLocks noGrp="1"/>
          </p:cNvSpPr>
          <p:nvPr>
            <p:ph idx="1"/>
          </p:nvPr>
        </p:nvSpPr>
        <p:spPr/>
        <p:txBody>
          <a:bodyPr/>
          <a:lstStyle/>
          <a:p>
            <a:r>
              <a:rPr lang="en-US" dirty="0" smtClean="0"/>
              <a:t>Working with Katana/Asgard to update assets</a:t>
            </a:r>
          </a:p>
          <a:p>
            <a:r>
              <a:rPr lang="en-US" dirty="0" smtClean="0"/>
              <a:t>Adding new PM and Inspections programs</a:t>
            </a:r>
          </a:p>
          <a:p>
            <a:r>
              <a:rPr lang="en-US" dirty="0"/>
              <a:t>Monitoring for threats to the asset’s planned lifecycle</a:t>
            </a:r>
          </a:p>
          <a:p>
            <a:r>
              <a:rPr lang="en-US" dirty="0" smtClean="0"/>
              <a:t>Integration of other asset data (e.g. EMS data)</a:t>
            </a:r>
          </a:p>
        </p:txBody>
      </p:sp>
      <p:pic>
        <p:nvPicPr>
          <p:cNvPr id="7172" name="Picture 4" descr="Image result for wren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5" y="685800"/>
            <a:ext cx="16192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5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1 – Asset Access</a:t>
            </a:r>
            <a:endParaRPr lang="en-US" dirty="0"/>
          </a:p>
        </p:txBody>
      </p:sp>
      <p:pic>
        <p:nvPicPr>
          <p:cNvPr id="4" name="Picture 4" descr="Image result for wren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5" y="685800"/>
            <a:ext cx="1619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80950" y="2804159"/>
            <a:ext cx="5983289"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b="1" dirty="0" smtClean="0">
                <a:solidFill>
                  <a:srgbClr val="00B0F0"/>
                </a:solidFill>
              </a:rPr>
              <a:t>What to Do</a:t>
            </a:r>
          </a:p>
          <a:p>
            <a:r>
              <a:rPr lang="en-US" dirty="0" smtClean="0"/>
              <a:t>Contact </a:t>
            </a:r>
            <a:r>
              <a:rPr lang="en-US" dirty="0" smtClean="0">
                <a:hlinkClick r:id="rId3"/>
              </a:rPr>
              <a:t>support@katanasoft.com</a:t>
            </a:r>
            <a:r>
              <a:rPr lang="en-US" dirty="0" smtClean="0"/>
              <a:t> with the request for additional permissions to view assets.</a:t>
            </a:r>
          </a:p>
          <a:p>
            <a:r>
              <a:rPr lang="en-US" dirty="0" smtClean="0"/>
              <a:t>Include your title in the request, to ensure there are no delays in approval.</a:t>
            </a:r>
          </a:p>
        </p:txBody>
      </p:sp>
      <p:sp>
        <p:nvSpPr>
          <p:cNvPr id="8" name="Oval Callout 7"/>
          <p:cNvSpPr/>
          <p:nvPr/>
        </p:nvSpPr>
        <p:spPr>
          <a:xfrm>
            <a:off x="1484311" y="2499359"/>
            <a:ext cx="2600010" cy="192786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Help! I can’t even access those tabs in Asgard!</a:t>
            </a:r>
            <a:endParaRPr lang="en-US" b="1" dirty="0"/>
          </a:p>
        </p:txBody>
      </p:sp>
    </p:spTree>
    <p:extLst>
      <p:ext uri="{BB962C8B-B14F-4D97-AF65-F5344CB8AC3E}">
        <p14:creationId xmlns:p14="http://schemas.microsoft.com/office/powerpoint/2010/main" val="236496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2 – Asset Updates</a:t>
            </a:r>
            <a:endParaRPr lang="en-US" dirty="0"/>
          </a:p>
        </p:txBody>
      </p:sp>
      <p:pic>
        <p:nvPicPr>
          <p:cNvPr id="4" name="Picture 4" descr="Image result for wren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5" y="685800"/>
            <a:ext cx="1619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484311" y="2499359"/>
            <a:ext cx="2600010" cy="192786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Help! My asset/reserve data doesn’t make sense or is inaccurate!</a:t>
            </a:r>
            <a:endParaRPr lang="en-US" b="1" dirty="0"/>
          </a:p>
        </p:txBody>
      </p:sp>
      <p:sp>
        <p:nvSpPr>
          <p:cNvPr id="6" name="Content Placeholder 2"/>
          <p:cNvSpPr txBox="1">
            <a:spLocks/>
          </p:cNvSpPr>
          <p:nvPr/>
        </p:nvSpPr>
        <p:spPr>
          <a:xfrm>
            <a:off x="4666704" y="2438399"/>
            <a:ext cx="5983289" cy="3862530"/>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b="1" dirty="0" smtClean="0">
                <a:solidFill>
                  <a:srgbClr val="00B0F0"/>
                </a:solidFill>
              </a:rPr>
              <a:t>Sample Situations</a:t>
            </a:r>
          </a:p>
          <a:p>
            <a:r>
              <a:rPr lang="en-US" dirty="0" smtClean="0"/>
              <a:t>Asset scheduled for the incorrect year, or adjusted during annual review</a:t>
            </a:r>
          </a:p>
          <a:p>
            <a:r>
              <a:rPr lang="en-US" dirty="0" smtClean="0"/>
              <a:t>Asset’s useful life is not adjusted to the specific site conditions/use</a:t>
            </a:r>
          </a:p>
          <a:p>
            <a:r>
              <a:rPr lang="en-US" dirty="0"/>
              <a:t>Specific line items are scheduled for interval years often not in the proper order causing reduced life cycles or a missed opportunity to leverage the spend. (window replacements/exterior paints, mechanical system retrofits) </a:t>
            </a:r>
          </a:p>
          <a:p>
            <a:r>
              <a:rPr lang="en-US" dirty="0"/>
              <a:t>The estimates are often driven off of industry standards not competitively bid estimates that incorporating market specific conditions.</a:t>
            </a:r>
          </a:p>
          <a:p>
            <a:endParaRPr lang="en-US" dirty="0" smtClean="0"/>
          </a:p>
        </p:txBody>
      </p:sp>
    </p:spTree>
    <p:extLst>
      <p:ext uri="{BB962C8B-B14F-4D97-AF65-F5344CB8AC3E}">
        <p14:creationId xmlns:p14="http://schemas.microsoft.com/office/powerpoint/2010/main" val="28247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2 – Asset Updates</a:t>
            </a:r>
            <a:endParaRPr lang="en-US" dirty="0"/>
          </a:p>
        </p:txBody>
      </p:sp>
      <p:pic>
        <p:nvPicPr>
          <p:cNvPr id="4" name="Picture 4" descr="Image result for wren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5" y="685800"/>
            <a:ext cx="1619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80950" y="2804159"/>
            <a:ext cx="5983289"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b="1" dirty="0" smtClean="0">
                <a:solidFill>
                  <a:srgbClr val="00B0F0"/>
                </a:solidFill>
              </a:rPr>
              <a:t>What to Do</a:t>
            </a:r>
          </a:p>
          <a:p>
            <a:r>
              <a:rPr lang="en-US" dirty="0" smtClean="0"/>
              <a:t>Report any issues to the DOF, to be updated in Asgard</a:t>
            </a:r>
          </a:p>
          <a:p>
            <a:r>
              <a:rPr lang="en-US" dirty="0" smtClean="0"/>
              <a:t>Confirm that the associated PM information is accurate in Asgard</a:t>
            </a:r>
          </a:p>
        </p:txBody>
      </p:sp>
      <p:sp>
        <p:nvSpPr>
          <p:cNvPr id="8" name="Oval Callout 7"/>
          <p:cNvSpPr/>
          <p:nvPr/>
        </p:nvSpPr>
        <p:spPr>
          <a:xfrm>
            <a:off x="1484311" y="2499359"/>
            <a:ext cx="2600010" cy="192786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Help! My asset/reserve data doesn’t make sense or is inaccurate!</a:t>
            </a:r>
            <a:endParaRPr lang="en-US" b="1" dirty="0"/>
          </a:p>
        </p:txBody>
      </p:sp>
    </p:spTree>
    <p:extLst>
      <p:ext uri="{BB962C8B-B14F-4D97-AF65-F5344CB8AC3E}">
        <p14:creationId xmlns:p14="http://schemas.microsoft.com/office/powerpoint/2010/main" val="4227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Scenario 3 – Asset Replacement</a:t>
            </a:r>
            <a:endParaRPr lang="en-US" dirty="0"/>
          </a:p>
        </p:txBody>
      </p:sp>
      <p:pic>
        <p:nvPicPr>
          <p:cNvPr id="4" name="Picture 4" descr="Image result for wrench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715" y="685800"/>
            <a:ext cx="161925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080950" y="2804159"/>
            <a:ext cx="5983289"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b="1" dirty="0">
                <a:solidFill>
                  <a:srgbClr val="00B0F0"/>
                </a:solidFill>
              </a:rPr>
              <a:t>What to Do</a:t>
            </a:r>
            <a:endParaRPr lang="en-US" dirty="0" smtClean="0"/>
          </a:p>
          <a:p>
            <a:r>
              <a:rPr lang="en-US" dirty="0" smtClean="0"/>
              <a:t>Confirm that the asset data is accurate in the budget, with the DOF</a:t>
            </a:r>
          </a:p>
          <a:p>
            <a:r>
              <a:rPr lang="en-US" dirty="0" smtClean="0"/>
              <a:t>Confirm that the asset has an appropriate PM Template/Schedule</a:t>
            </a:r>
          </a:p>
          <a:p>
            <a:r>
              <a:rPr lang="en-US" dirty="0" smtClean="0"/>
              <a:t>After 30 and 60 days, pull work orders for the asset to confirm performance</a:t>
            </a:r>
            <a:endParaRPr lang="en-US" dirty="0"/>
          </a:p>
        </p:txBody>
      </p:sp>
      <p:sp>
        <p:nvSpPr>
          <p:cNvPr id="8" name="Oval Callout 7"/>
          <p:cNvSpPr/>
          <p:nvPr/>
        </p:nvSpPr>
        <p:spPr>
          <a:xfrm>
            <a:off x="1484311" y="2499359"/>
            <a:ext cx="3063240" cy="192786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t>I got a new, major asset! Now, what?</a:t>
            </a:r>
          </a:p>
        </p:txBody>
      </p:sp>
    </p:spTree>
    <p:extLst>
      <p:ext uri="{BB962C8B-B14F-4D97-AF65-F5344CB8AC3E}">
        <p14:creationId xmlns:p14="http://schemas.microsoft.com/office/powerpoint/2010/main" val="1576561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1115878"/>
            <a:ext cx="8990012" cy="3332136"/>
          </a:xfrm>
        </p:spPr>
        <p:txBody>
          <a:bodyPr>
            <a:normAutofit fontScale="90000"/>
          </a:bodyPr>
          <a:lstStyle/>
          <a:p>
            <a:r>
              <a:rPr lang="en-US" dirty="0" smtClean="0"/>
              <a:t>The right information in the right hands, at the right time, presented in the most compelling way, yields incredibly golden results. </a:t>
            </a:r>
            <a:br>
              <a:rPr lang="en-US" dirty="0" smtClean="0"/>
            </a:br>
            <a:r>
              <a:rPr lang="en-US" dirty="0"/>
              <a:t/>
            </a:r>
            <a:br>
              <a:rPr lang="en-US" dirty="0"/>
            </a:br>
            <a:r>
              <a:rPr lang="en-US" dirty="0" smtClean="0"/>
              <a:t>But, even the right information presented too late, to the wrong people, or with too much complexity will not create business value. </a:t>
            </a:r>
            <a:endParaRPr lang="en-US" dirty="0"/>
          </a:p>
        </p:txBody>
      </p:sp>
      <p:sp>
        <p:nvSpPr>
          <p:cNvPr id="4" name="Text Placeholder 3"/>
          <p:cNvSpPr>
            <a:spLocks noGrp="1"/>
          </p:cNvSpPr>
          <p:nvPr>
            <p:ph type="body" idx="1"/>
          </p:nvPr>
        </p:nvSpPr>
        <p:spPr/>
        <p:txBody>
          <a:bodyPr/>
          <a:lstStyle/>
          <a:p>
            <a:r>
              <a:rPr lang="en-US" dirty="0" smtClean="0"/>
              <a:t>For further questions, inspiration, or assistance contact </a:t>
            </a:r>
            <a:r>
              <a:rPr lang="en-US" dirty="0" smtClean="0">
                <a:hlinkClick r:id="rId2"/>
              </a:rPr>
              <a:t>mgordon@katanasoft.com</a:t>
            </a:r>
            <a:r>
              <a:rPr lang="en-US" dirty="0" smtClean="0"/>
              <a:t> </a:t>
            </a:r>
            <a:endParaRPr lang="en-US" dirty="0"/>
          </a:p>
        </p:txBody>
      </p:sp>
    </p:spTree>
    <p:extLst>
      <p:ext uri="{BB962C8B-B14F-4D97-AF65-F5344CB8AC3E}">
        <p14:creationId xmlns:p14="http://schemas.microsoft.com/office/powerpoint/2010/main" val="370927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Defining the Vision</a:t>
            </a:r>
            <a:endParaRPr lang="en-US" dirty="0"/>
          </a:p>
        </p:txBody>
      </p:sp>
      <p:sp>
        <p:nvSpPr>
          <p:cNvPr id="3" name="Content Placeholder 2"/>
          <p:cNvSpPr>
            <a:spLocks noGrp="1"/>
          </p:cNvSpPr>
          <p:nvPr>
            <p:ph idx="1"/>
          </p:nvPr>
        </p:nvSpPr>
        <p:spPr>
          <a:xfrm>
            <a:off x="1484310" y="1930401"/>
            <a:ext cx="10018713" cy="3314699"/>
          </a:xfrm>
        </p:spPr>
        <p:txBody>
          <a:bodyPr/>
          <a:lstStyle/>
          <a:p>
            <a:r>
              <a:rPr lang="en-US" dirty="0" smtClean="0"/>
              <a:t>Persistently Accurate Asset &amp; Reserve Data (Asgard)</a:t>
            </a:r>
          </a:p>
          <a:p>
            <a:r>
              <a:rPr lang="en-US" dirty="0" smtClean="0"/>
              <a:t>Visualize upcoming budget and PM/staff impacts</a:t>
            </a:r>
          </a:p>
          <a:p>
            <a:r>
              <a:rPr lang="en-US" dirty="0" smtClean="0"/>
              <a:t>Consistent standard of care for Assets</a:t>
            </a:r>
          </a:p>
          <a:p>
            <a:r>
              <a:rPr lang="en-US" dirty="0" smtClean="0"/>
              <a:t>Maximize asset useful life</a:t>
            </a:r>
          </a:p>
          <a:p>
            <a:r>
              <a:rPr lang="en-US" dirty="0" smtClean="0"/>
              <a:t>Fewer surprises to Owners </a:t>
            </a:r>
          </a:p>
          <a:p>
            <a:r>
              <a:rPr lang="en-US" dirty="0" smtClean="0"/>
              <a:t>Management Company value/revenue</a:t>
            </a:r>
            <a:endParaRPr lang="en-US" dirty="0"/>
          </a:p>
        </p:txBody>
      </p:sp>
      <p:pic>
        <p:nvPicPr>
          <p:cNvPr id="4098" name="Picture 2" descr="Image result for comput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259" y="2163306"/>
            <a:ext cx="2884074" cy="29821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35511" y="2944679"/>
            <a:ext cx="1744392" cy="1129226"/>
          </a:xfrm>
          <a:prstGeom prst="rect">
            <a:avLst/>
          </a:prstGeom>
        </p:spPr>
      </p:pic>
      <p:pic>
        <p:nvPicPr>
          <p:cNvPr id="4100" name="Picture 4" descr="Image result for device icon"/>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0511" y="435158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0850" y="5145438"/>
            <a:ext cx="1047088" cy="6778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2026" y="5145438"/>
            <a:ext cx="478823" cy="309965"/>
          </a:xfrm>
          <a:prstGeom prst="rect">
            <a:avLst/>
          </a:prstGeom>
        </p:spPr>
      </p:pic>
      <p:pic>
        <p:nvPicPr>
          <p:cNvPr id="9" name="Picture 2" descr="Image result for ma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92157"/>
          </a:xfrm>
        </p:spPr>
        <p:txBody>
          <a:bodyPr>
            <a:normAutofit/>
          </a:bodyPr>
          <a:lstStyle/>
          <a:p>
            <a:pPr algn="l"/>
            <a:r>
              <a:rPr lang="en-US" sz="3600" dirty="0" smtClean="0"/>
              <a:t>Documenting/Understanding </a:t>
            </a:r>
            <a:br>
              <a:rPr lang="en-US" sz="3600" dirty="0" smtClean="0"/>
            </a:br>
            <a:r>
              <a:rPr lang="en-US" sz="3600" dirty="0" smtClean="0"/>
              <a:t>the Historical Reserve Study Process</a:t>
            </a:r>
            <a:endParaRPr lang="en-US" dirty="0"/>
          </a:p>
        </p:txBody>
      </p:sp>
      <p:pic>
        <p:nvPicPr>
          <p:cNvPr id="4" name="Picture 2" descr="Image result for ma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cid:image001.png@01D16983.884B6610"/>
          <p:cNvPicPr>
            <a:picLocks noGrp="1"/>
          </p:cNvPicPr>
          <p:nvPr>
            <p:ph idx="1"/>
          </p:nvPr>
        </p:nvPicPr>
        <p:blipFill>
          <a:blip r:embed="rId3" r:link="rId4">
            <a:grayscl/>
            <a:extLst>
              <a:ext uri="{28A0092B-C50C-407E-A947-70E740481C1C}">
                <a14:useLocalDpi xmlns:a14="http://schemas.microsoft.com/office/drawing/2010/main" val="0"/>
              </a:ext>
            </a:extLst>
          </a:blip>
          <a:srcRect/>
          <a:stretch>
            <a:fillRect/>
          </a:stretch>
        </p:blipFill>
        <p:spPr bwMode="auto">
          <a:xfrm>
            <a:off x="3894423" y="2047100"/>
            <a:ext cx="5387724" cy="4340543"/>
          </a:xfrm>
          <a:prstGeom prst="rect">
            <a:avLst/>
          </a:prstGeom>
          <a:noFill/>
          <a:ln>
            <a:noFill/>
          </a:ln>
        </p:spPr>
      </p:pic>
      <p:sp>
        <p:nvSpPr>
          <p:cNvPr id="7" name="Rectangle 6"/>
          <p:cNvSpPr/>
          <p:nvPr/>
        </p:nvSpPr>
        <p:spPr>
          <a:xfrm>
            <a:off x="3999916" y="2967335"/>
            <a:ext cx="4192173"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25400" dir="5400000" algn="ctr" rotWithShape="0">
                    <a:srgbClr val="6E747A">
                      <a:alpha val="43000"/>
                    </a:srgbClr>
                  </a:outerShdw>
                </a:effectLst>
              </a:rPr>
              <a:t>Static</a:t>
            </a:r>
            <a:r>
              <a:rPr lang="en-US" sz="5400" b="0" cap="none" spc="0" dirty="0" smtClean="0">
                <a:ln w="0"/>
                <a:solidFill>
                  <a:schemeClr val="accent1"/>
                </a:solidFill>
                <a:effectLst>
                  <a:outerShdw blurRad="38100" dist="25400" dir="5400000" algn="ctr" rotWithShape="0">
                    <a:srgbClr val="6E747A">
                      <a:alpha val="43000"/>
                    </a:srgbClr>
                  </a:outerShdw>
                </a:effectLst>
              </a:rPr>
              <a:t> </a:t>
            </a:r>
            <a:r>
              <a:rPr lang="en-US" sz="5400" b="0" cap="none" spc="0" dirty="0" smtClean="0">
                <a:ln w="0"/>
                <a:solidFill>
                  <a:srgbClr val="FF0000"/>
                </a:solidFill>
                <a:effectLst>
                  <a:outerShdw blurRad="38100" dist="25400" dir="5400000" algn="ctr" rotWithShape="0">
                    <a:srgbClr val="6E747A">
                      <a:alpha val="43000"/>
                    </a:srgbClr>
                  </a:outerShdw>
                </a:effectLst>
              </a:rPr>
              <a:t>Process</a:t>
            </a:r>
            <a:endParaRPr lang="en-US" sz="5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15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Documenting/Understanding </a:t>
            </a:r>
            <a:br>
              <a:rPr lang="en-US" dirty="0"/>
            </a:br>
            <a:r>
              <a:rPr lang="en-US" dirty="0" smtClean="0"/>
              <a:t>an Enhanced Reserve </a:t>
            </a:r>
            <a:r>
              <a:rPr lang="en-US" dirty="0"/>
              <a:t>Study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649037"/>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 result for ma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67543" y="2563475"/>
            <a:ext cx="4809330" cy="923330"/>
          </a:xfrm>
          <a:prstGeom prst="rect">
            <a:avLst/>
          </a:prstGeom>
          <a:noFill/>
        </p:spPr>
        <p:txBody>
          <a:bodyPr wrap="none" lIns="91440" tIns="45720" rIns="91440" bIns="45720">
            <a:spAutoFit/>
          </a:bodyPr>
          <a:lstStyle/>
          <a:p>
            <a:pPr algn="ctr"/>
            <a:r>
              <a:rPr lang="en-US" sz="5400" b="0" cap="none" spc="0" dirty="0" smtClean="0">
                <a:ln w="0"/>
                <a:solidFill>
                  <a:srgbClr val="00B050"/>
                </a:solidFill>
                <a:effectLst>
                  <a:outerShdw blurRad="38100" dist="25400" dir="5400000" algn="ctr" rotWithShape="0">
                    <a:srgbClr val="6E747A">
                      <a:alpha val="43000"/>
                    </a:srgbClr>
                  </a:outerShdw>
                </a:effectLst>
              </a:rPr>
              <a:t>“Living” Process</a:t>
            </a:r>
            <a:endParaRPr lang="en-US" sz="5400" b="0" cap="none" spc="0"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07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870626"/>
          </a:xfrm>
        </p:spPr>
        <p:txBody>
          <a:bodyPr>
            <a:normAutofit fontScale="90000"/>
          </a:bodyPr>
          <a:lstStyle/>
          <a:p>
            <a:pPr algn="l"/>
            <a:r>
              <a:rPr lang="en-US" dirty="0"/>
              <a:t>Documenting/Understanding </a:t>
            </a:r>
            <a:br>
              <a:rPr lang="en-US" dirty="0"/>
            </a:br>
            <a:r>
              <a:rPr lang="en-US" dirty="0" smtClean="0"/>
              <a:t>the Asset &amp; Reserve “Universe”</a:t>
            </a:r>
            <a:endParaRPr lang="en-US" dirty="0"/>
          </a:p>
        </p:txBody>
      </p:sp>
      <p:pic>
        <p:nvPicPr>
          <p:cNvPr id="6146" name="Picture 2" descr="https://documents.lucidchart.com/documents/220dbf1d-0d57-4d2f-893d-d3749bd4ceea/pages/9Um0aFqsf9ni?a=1508&amp;x=-568&amp;y=1&amp;w=2376&amp;h=1298&amp;store=1&amp;accept=image%2F*&amp;auth=LCA%20b647dc72b0dd20e4b58be5e499db1b8b2c3ee609-ts%3D149503456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48542" y="1774769"/>
            <a:ext cx="8448122" cy="4710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a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599" y="3357548"/>
            <a:ext cx="1981201" cy="1282524"/>
          </a:xfrm>
          <a:prstGeom prst="rect">
            <a:avLst/>
          </a:prstGeom>
        </p:spPr>
      </p:pic>
    </p:spTree>
    <p:extLst>
      <p:ext uri="{BB962C8B-B14F-4D97-AF65-F5344CB8AC3E}">
        <p14:creationId xmlns:p14="http://schemas.microsoft.com/office/powerpoint/2010/main" val="118523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Implementing Effective, </a:t>
            </a:r>
            <a:br>
              <a:rPr lang="en-US" dirty="0" smtClean="0"/>
            </a:br>
            <a:r>
              <a:rPr lang="en-US" dirty="0" smtClean="0"/>
              <a:t>Integrated Processes</a:t>
            </a:r>
            <a:endParaRPr lang="en-US" dirty="0"/>
          </a:p>
        </p:txBody>
      </p:sp>
      <p:pic>
        <p:nvPicPr>
          <p:cNvPr id="4" name="Picture 2" descr="Image result for business process ic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8323" y="470745"/>
            <a:ext cx="2044700" cy="196765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959946" y="2323254"/>
            <a:ext cx="6597227" cy="4038600"/>
            <a:chOff x="2959946" y="2323254"/>
            <a:chExt cx="6597227" cy="4038600"/>
          </a:xfrm>
        </p:grpSpPr>
        <p:graphicFrame>
          <p:nvGraphicFramePr>
            <p:cNvPr id="6" name="Diagram 5"/>
            <p:cNvGraphicFramePr/>
            <p:nvPr>
              <p:extLst>
                <p:ext uri="{D42A27DB-BD31-4B8C-83A1-F6EECF244321}">
                  <p14:modId xmlns:p14="http://schemas.microsoft.com/office/powerpoint/2010/main" val="172452757"/>
                </p:ext>
              </p:extLst>
            </p:nvPr>
          </p:nvGraphicFramePr>
          <p:xfrm>
            <a:off x="2959946" y="2323254"/>
            <a:ext cx="6597227"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46936" y="2653454"/>
              <a:ext cx="1377367" cy="1193718"/>
            </a:xfrm>
            <a:prstGeom prst="rect">
              <a:avLst/>
            </a:prstGeom>
          </p:spPr>
        </p:pic>
      </p:grpSp>
    </p:spTree>
    <p:extLst>
      <p:ext uri="{BB962C8B-B14F-4D97-AF65-F5344CB8AC3E}">
        <p14:creationId xmlns:p14="http://schemas.microsoft.com/office/powerpoint/2010/main" val="12316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Reviewing Data in Asgard for Accuracy</a:t>
            </a:r>
            <a:endParaRPr lang="en-US" dirty="0"/>
          </a:p>
        </p:txBody>
      </p:sp>
      <p:sp>
        <p:nvSpPr>
          <p:cNvPr id="3" name="Content Placeholder 2"/>
          <p:cNvSpPr>
            <a:spLocks noGrp="1"/>
          </p:cNvSpPr>
          <p:nvPr>
            <p:ph idx="1"/>
          </p:nvPr>
        </p:nvSpPr>
        <p:spPr>
          <a:xfrm>
            <a:off x="1484310" y="2666999"/>
            <a:ext cx="10018713" cy="1196341"/>
          </a:xfrm>
        </p:spPr>
        <p:txBody>
          <a:bodyPr>
            <a:normAutofit/>
          </a:bodyPr>
          <a:lstStyle/>
          <a:p>
            <a:r>
              <a:rPr lang="en-US" dirty="0" smtClean="0"/>
              <a:t>Standard Reports</a:t>
            </a:r>
          </a:p>
          <a:p>
            <a:r>
              <a:rPr lang="en-US" dirty="0" smtClean="0"/>
              <a:t>New visualizations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569" y="457200"/>
            <a:ext cx="1523809" cy="1320635"/>
          </a:xfrm>
          <a:prstGeom prst="rect">
            <a:avLst/>
          </a:prstGeom>
        </p:spPr>
      </p:pic>
    </p:spTree>
    <p:extLst>
      <p:ext uri="{BB962C8B-B14F-4D97-AF65-F5344CB8AC3E}">
        <p14:creationId xmlns:p14="http://schemas.microsoft.com/office/powerpoint/2010/main" val="30959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Reports</a:t>
            </a:r>
            <a:br>
              <a:rPr lang="en-US" dirty="0" smtClean="0"/>
            </a:br>
            <a:r>
              <a:rPr lang="en-US" sz="2000" dirty="0" smtClean="0"/>
              <a:t>Expenditure Summary Report</a:t>
            </a:r>
            <a:endParaRPr lang="en-US" sz="2000" dirty="0"/>
          </a:p>
        </p:txBody>
      </p:sp>
      <p:sp>
        <p:nvSpPr>
          <p:cNvPr id="5" name="Content Placeholder 2"/>
          <p:cNvSpPr txBox="1">
            <a:spLocks/>
          </p:cNvSpPr>
          <p:nvPr/>
        </p:nvSpPr>
        <p:spPr>
          <a:xfrm>
            <a:off x="1484310" y="2666999"/>
            <a:ext cx="4902007" cy="304165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Accessible from:</a:t>
            </a:r>
          </a:p>
          <a:p>
            <a:pPr lvl="1"/>
            <a:r>
              <a:rPr lang="en-US" dirty="0" smtClean="0"/>
              <a:t>Account List &gt; Reports &gt; Ideal Balance and Funding &gt; Expenditure Summary</a:t>
            </a:r>
          </a:p>
          <a:p>
            <a:r>
              <a:rPr lang="en-US" dirty="0" smtClean="0"/>
              <a:t>List of Asset Types, Organized by Planned Replacement/Expenditure Years </a:t>
            </a:r>
            <a:endParaRPr lang="en-US" dirty="0"/>
          </a:p>
        </p:txBody>
      </p:sp>
      <p:pic>
        <p:nvPicPr>
          <p:cNvPr id="7" name="Picture 6"/>
          <p:cNvPicPr>
            <a:picLocks noChangeAspect="1"/>
          </p:cNvPicPr>
          <p:nvPr/>
        </p:nvPicPr>
        <p:blipFill rotWithShape="1">
          <a:blip r:embed="rId2"/>
          <a:srcRect t="8817"/>
          <a:stretch/>
        </p:blipFill>
        <p:spPr>
          <a:xfrm>
            <a:off x="6568695" y="2769833"/>
            <a:ext cx="3600539" cy="3427279"/>
          </a:xfrm>
          <a:prstGeom prst="rect">
            <a:avLst/>
          </a:prstGeom>
          <a:ln w="12700">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569" y="457200"/>
            <a:ext cx="1523809" cy="1320635"/>
          </a:xfrm>
          <a:prstGeom prst="rect">
            <a:avLst/>
          </a:prstGeom>
        </p:spPr>
      </p:pic>
    </p:spTree>
    <p:extLst>
      <p:ext uri="{BB962C8B-B14F-4D97-AF65-F5344CB8AC3E}">
        <p14:creationId xmlns:p14="http://schemas.microsoft.com/office/powerpoint/2010/main" val="158689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Reports</a:t>
            </a:r>
            <a:br>
              <a:rPr lang="en-US" dirty="0" smtClean="0"/>
            </a:br>
            <a:r>
              <a:rPr lang="en-US" sz="2000" dirty="0" smtClean="0"/>
              <a:t>Annual Expenditure Report</a:t>
            </a:r>
            <a:endParaRPr lang="en-US" sz="2000" dirty="0"/>
          </a:p>
        </p:txBody>
      </p:sp>
      <p:sp>
        <p:nvSpPr>
          <p:cNvPr id="5" name="Content Placeholder 2"/>
          <p:cNvSpPr txBox="1">
            <a:spLocks/>
          </p:cNvSpPr>
          <p:nvPr/>
        </p:nvSpPr>
        <p:spPr>
          <a:xfrm>
            <a:off x="1484310" y="2666999"/>
            <a:ext cx="4902007" cy="304165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Accessible from:</a:t>
            </a:r>
          </a:p>
          <a:p>
            <a:pPr lvl="1"/>
            <a:r>
              <a:rPr lang="en-US" dirty="0" smtClean="0"/>
              <a:t>Account List &gt; Reports &gt; Ideal Balance and Funding &gt; Annual Expenditure</a:t>
            </a:r>
          </a:p>
          <a:p>
            <a:r>
              <a:rPr lang="en-US" dirty="0" smtClean="0"/>
              <a:t>List of Asset Types, Organized by Planned Replacement/Expenditure Years </a:t>
            </a:r>
            <a:endParaRPr lang="en-US" dirty="0"/>
          </a:p>
        </p:txBody>
      </p:sp>
      <p:pic>
        <p:nvPicPr>
          <p:cNvPr id="3" name="Picture 2"/>
          <p:cNvPicPr>
            <a:picLocks noChangeAspect="1"/>
          </p:cNvPicPr>
          <p:nvPr/>
        </p:nvPicPr>
        <p:blipFill rotWithShape="1">
          <a:blip r:embed="rId2"/>
          <a:srcRect t="5118"/>
          <a:stretch/>
        </p:blipFill>
        <p:spPr>
          <a:xfrm>
            <a:off x="6836705" y="2361460"/>
            <a:ext cx="3620095" cy="3988934"/>
          </a:xfrm>
          <a:prstGeom prst="rect">
            <a:avLst/>
          </a:prstGeom>
          <a:ln>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569" y="457200"/>
            <a:ext cx="1523809" cy="1320635"/>
          </a:xfrm>
          <a:prstGeom prst="rect">
            <a:avLst/>
          </a:prstGeom>
        </p:spPr>
      </p:pic>
    </p:spTree>
    <p:extLst>
      <p:ext uri="{BB962C8B-B14F-4D97-AF65-F5344CB8AC3E}">
        <p14:creationId xmlns:p14="http://schemas.microsoft.com/office/powerpoint/2010/main" val="16253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525</TotalTime>
  <Words>668</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Corbel</vt:lpstr>
      <vt:lpstr>Parallax</vt:lpstr>
      <vt:lpstr>Assets &amp; Reserves Continuing the Capital Planning Journey</vt:lpstr>
      <vt:lpstr>Defining the Vision</vt:lpstr>
      <vt:lpstr>Documenting/Understanding  the Historical Reserve Study Process</vt:lpstr>
      <vt:lpstr>Documenting/Understanding  an Enhanced Reserve Study Process</vt:lpstr>
      <vt:lpstr>Documenting/Understanding  the Asset &amp; Reserve “Universe”</vt:lpstr>
      <vt:lpstr>Implementing Effective,  Integrated Processes</vt:lpstr>
      <vt:lpstr>Reviewing Data in Asgard for Accuracy</vt:lpstr>
      <vt:lpstr>Standard Reports Expenditure Summary Report</vt:lpstr>
      <vt:lpstr>Standard Reports Annual Expenditure Report</vt:lpstr>
      <vt:lpstr>Asset Detail Research</vt:lpstr>
      <vt:lpstr>New Tools</vt:lpstr>
      <vt:lpstr>Annual Project Management for CAPEX</vt:lpstr>
      <vt:lpstr>What will my Capital Expenditures Look like for the next 30 Years?</vt:lpstr>
      <vt:lpstr>Managing the total Asset Lifecycle</vt:lpstr>
      <vt:lpstr>Scenario 1 – Asset Access</vt:lpstr>
      <vt:lpstr>Scenario 2 – Asset Updates</vt:lpstr>
      <vt:lpstr>Scenario 2 – Asset Updates</vt:lpstr>
      <vt:lpstr>Scenario 3 – Asset Replacement</vt:lpstr>
      <vt:lpstr>The right information in the right hands, at the right time, presented in the most compelling way, yields incredibly golden results.   But, even the right information presented too late, to the wrong people, or with too much complexity will not create business value.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Resort Ops Dashboards</dc:title>
  <dc:creator>Melissa Gordon</dc:creator>
  <cp:lastModifiedBy>Melissa Gordon</cp:lastModifiedBy>
  <cp:revision>49</cp:revision>
  <dcterms:created xsi:type="dcterms:W3CDTF">2017-05-15T20:58:31Z</dcterms:created>
  <dcterms:modified xsi:type="dcterms:W3CDTF">2017-06-19T12:57:50Z</dcterms:modified>
</cp:coreProperties>
</file>