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3" r:id="rId3"/>
    <p:sldId id="284" r:id="rId4"/>
    <p:sldId id="262" r:id="rId5"/>
    <p:sldId id="270" r:id="rId6"/>
    <p:sldId id="271" r:id="rId7"/>
    <p:sldId id="277" r:id="rId8"/>
    <p:sldId id="257" r:id="rId9"/>
    <p:sldId id="261" r:id="rId10"/>
    <p:sldId id="263" r:id="rId11"/>
    <p:sldId id="285" r:id="rId12"/>
    <p:sldId id="286" r:id="rId13"/>
    <p:sldId id="287" r:id="rId14"/>
    <p:sldId id="274" r:id="rId15"/>
    <p:sldId id="288" r:id="rId16"/>
    <p:sldId id="289" r:id="rId17"/>
    <p:sldId id="290" r:id="rId18"/>
    <p:sldId id="2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9" autoAdjust="0"/>
    <p:restoredTop sz="94660"/>
  </p:normalViewPr>
  <p:slideViewPr>
    <p:cSldViewPr snapToGrid="0">
      <p:cViewPr varScale="1">
        <p:scale>
          <a:sx n="108" d="100"/>
          <a:sy n="108"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F9F068-36A5-457E-8967-416C410DDAAC}" type="doc">
      <dgm:prSet loTypeId="urn:microsoft.com/office/officeart/2005/8/layout/hList7" loCatId="process" qsTypeId="urn:microsoft.com/office/officeart/2005/8/quickstyle/simple1" qsCatId="simple" csTypeId="urn:microsoft.com/office/officeart/2005/8/colors/accent1_2" csCatId="accent1" phldr="1"/>
      <dgm:spPr/>
    </dgm:pt>
    <dgm:pt modelId="{952914B4-297F-4B38-8BA3-C55203DAC163}">
      <dgm:prSet phldrT="[Text]"/>
      <dgm:spPr/>
      <dgm:t>
        <a:bodyPr/>
        <a:lstStyle/>
        <a:p>
          <a:r>
            <a:rPr lang="en-US" dirty="0" smtClean="0"/>
            <a:t>Implemented Inspections Work Orders in Asgard</a:t>
          </a:r>
          <a:endParaRPr lang="en-US" dirty="0"/>
        </a:p>
      </dgm:t>
    </dgm:pt>
    <dgm:pt modelId="{B4CA49E8-67B2-4162-8186-C54F3535E9EC}" type="parTrans" cxnId="{46236AF0-B85D-419F-AEEA-9C03D4A2DF43}">
      <dgm:prSet/>
      <dgm:spPr/>
      <dgm:t>
        <a:bodyPr/>
        <a:lstStyle/>
        <a:p>
          <a:endParaRPr lang="en-US"/>
        </a:p>
      </dgm:t>
    </dgm:pt>
    <dgm:pt modelId="{D0A8B67C-D9BF-4F9C-BDDD-E14855585E57}" type="sibTrans" cxnId="{46236AF0-B85D-419F-AEEA-9C03D4A2DF43}">
      <dgm:prSet/>
      <dgm:spPr/>
      <dgm:t>
        <a:bodyPr/>
        <a:lstStyle/>
        <a:p>
          <a:endParaRPr lang="en-US"/>
        </a:p>
      </dgm:t>
    </dgm:pt>
    <dgm:pt modelId="{FC7A9EAD-9280-412E-9B8F-E1EFB39DF5E7}">
      <dgm:prSet phldrT="[Text]"/>
      <dgm:spPr/>
      <dgm:t>
        <a:bodyPr/>
        <a:lstStyle/>
        <a:p>
          <a:r>
            <a:rPr lang="en-US" dirty="0" smtClean="0"/>
            <a:t>Enhanced Dashboards to Track Failed Tasks and Scores</a:t>
          </a:r>
          <a:endParaRPr lang="en-US" dirty="0"/>
        </a:p>
      </dgm:t>
    </dgm:pt>
    <dgm:pt modelId="{245FF9F8-961A-4C31-8C7A-14E4D875B696}" type="parTrans" cxnId="{D1C5F058-2C88-42F5-B0FA-86AB9D172DD0}">
      <dgm:prSet/>
      <dgm:spPr/>
      <dgm:t>
        <a:bodyPr/>
        <a:lstStyle/>
        <a:p>
          <a:endParaRPr lang="en-US"/>
        </a:p>
      </dgm:t>
    </dgm:pt>
    <dgm:pt modelId="{690BF7BF-F373-45AB-BB4A-AC656FD7D7C2}" type="sibTrans" cxnId="{D1C5F058-2C88-42F5-B0FA-86AB9D172DD0}">
      <dgm:prSet/>
      <dgm:spPr/>
      <dgm:t>
        <a:bodyPr/>
        <a:lstStyle/>
        <a:p>
          <a:endParaRPr lang="en-US"/>
        </a:p>
      </dgm:t>
    </dgm:pt>
    <dgm:pt modelId="{4981C9B0-1E6E-4E75-AF98-1884178D4D16}">
      <dgm:prSet phldrT="[Text]"/>
      <dgm:spPr/>
      <dgm:t>
        <a:bodyPr/>
        <a:lstStyle/>
        <a:p>
          <a:r>
            <a:rPr lang="en-US" dirty="0" smtClean="0"/>
            <a:t>New Opportunity: Analytics</a:t>
          </a:r>
          <a:endParaRPr lang="en-US" dirty="0"/>
        </a:p>
      </dgm:t>
    </dgm:pt>
    <dgm:pt modelId="{A7B6D87F-F07D-49CC-91E1-7E65B9A681EF}" type="parTrans" cxnId="{EB5894B2-F6FD-46BD-8E05-C89F1391C8AC}">
      <dgm:prSet/>
      <dgm:spPr/>
      <dgm:t>
        <a:bodyPr/>
        <a:lstStyle/>
        <a:p>
          <a:endParaRPr lang="en-US"/>
        </a:p>
      </dgm:t>
    </dgm:pt>
    <dgm:pt modelId="{9DAF4307-4029-44A5-9528-1AE7360236EA}" type="sibTrans" cxnId="{EB5894B2-F6FD-46BD-8E05-C89F1391C8AC}">
      <dgm:prSet/>
      <dgm:spPr/>
      <dgm:t>
        <a:bodyPr/>
        <a:lstStyle/>
        <a:p>
          <a:endParaRPr lang="en-US"/>
        </a:p>
      </dgm:t>
    </dgm:pt>
    <dgm:pt modelId="{977E8340-00CE-43D1-B196-5E032B1C6ACA}">
      <dgm:prSet/>
      <dgm:spPr/>
      <dgm:t>
        <a:bodyPr/>
        <a:lstStyle/>
        <a:p>
          <a:r>
            <a:rPr lang="en-US" dirty="0" smtClean="0"/>
            <a:t>Added </a:t>
          </a:r>
          <a:r>
            <a:rPr lang="en-US" dirty="0" smtClean="0"/>
            <a:t>Standard </a:t>
          </a:r>
          <a:r>
            <a:rPr lang="en-US" dirty="0" smtClean="0"/>
            <a:t>Templates</a:t>
          </a:r>
          <a:endParaRPr lang="en-US" dirty="0"/>
        </a:p>
      </dgm:t>
    </dgm:pt>
    <dgm:pt modelId="{9BDEA0A2-DABB-4308-B23E-84C487783B12}" type="parTrans" cxnId="{88E2774B-D71C-4745-9E1A-9F1FC6970EC8}">
      <dgm:prSet/>
      <dgm:spPr/>
      <dgm:t>
        <a:bodyPr/>
        <a:lstStyle/>
        <a:p>
          <a:endParaRPr lang="en-US"/>
        </a:p>
      </dgm:t>
    </dgm:pt>
    <dgm:pt modelId="{3C3B2E99-63F6-4292-A1EB-FFA7E292E7A2}" type="sibTrans" cxnId="{88E2774B-D71C-4745-9E1A-9F1FC6970EC8}">
      <dgm:prSet/>
      <dgm:spPr/>
      <dgm:t>
        <a:bodyPr/>
        <a:lstStyle/>
        <a:p>
          <a:endParaRPr lang="en-US"/>
        </a:p>
      </dgm:t>
    </dgm:pt>
    <dgm:pt modelId="{7BCB6150-9DE4-4984-B5DB-771B808B8D59}" type="pres">
      <dgm:prSet presAssocID="{F8F9F068-36A5-457E-8967-416C410DDAAC}" presName="Name0" presStyleCnt="0">
        <dgm:presLayoutVars>
          <dgm:dir/>
          <dgm:resizeHandles val="exact"/>
        </dgm:presLayoutVars>
      </dgm:prSet>
      <dgm:spPr/>
    </dgm:pt>
    <dgm:pt modelId="{B82A8E62-AB0B-4A46-B2B6-4E64F384888B}" type="pres">
      <dgm:prSet presAssocID="{F8F9F068-36A5-457E-8967-416C410DDAAC}" presName="fgShape" presStyleLbl="fgShp" presStyleIdx="0" presStyleCnt="1"/>
      <dgm:spPr>
        <a:prstGeom prst="rightArrow">
          <a:avLst/>
        </a:prstGeom>
        <a:solidFill>
          <a:schemeClr val="bg2"/>
        </a:solidFill>
      </dgm:spPr>
    </dgm:pt>
    <dgm:pt modelId="{ECED0161-185D-4409-B751-91CBC1B0A967}" type="pres">
      <dgm:prSet presAssocID="{F8F9F068-36A5-457E-8967-416C410DDAAC}" presName="linComp" presStyleCnt="0"/>
      <dgm:spPr/>
    </dgm:pt>
    <dgm:pt modelId="{D45B9C18-B1C2-49E1-9C7E-EE8F97EAE55F}" type="pres">
      <dgm:prSet presAssocID="{952914B4-297F-4B38-8BA3-C55203DAC163}" presName="compNode" presStyleCnt="0"/>
      <dgm:spPr/>
    </dgm:pt>
    <dgm:pt modelId="{CB097333-4EEE-42D6-B115-495A168242FE}" type="pres">
      <dgm:prSet presAssocID="{952914B4-297F-4B38-8BA3-C55203DAC163}" presName="bkgdShape" presStyleLbl="node1" presStyleIdx="0" presStyleCnt="4"/>
      <dgm:spPr/>
      <dgm:t>
        <a:bodyPr/>
        <a:lstStyle/>
        <a:p>
          <a:endParaRPr lang="en-US"/>
        </a:p>
      </dgm:t>
    </dgm:pt>
    <dgm:pt modelId="{2F240BA1-854E-4577-8FB4-526FBEA9F343}" type="pres">
      <dgm:prSet presAssocID="{952914B4-297F-4B38-8BA3-C55203DAC163}" presName="nodeTx" presStyleLbl="node1" presStyleIdx="0" presStyleCnt="4">
        <dgm:presLayoutVars>
          <dgm:bulletEnabled val="1"/>
        </dgm:presLayoutVars>
      </dgm:prSet>
      <dgm:spPr/>
      <dgm:t>
        <a:bodyPr/>
        <a:lstStyle/>
        <a:p>
          <a:endParaRPr lang="en-US"/>
        </a:p>
      </dgm:t>
    </dgm:pt>
    <dgm:pt modelId="{18E63437-A920-4E6B-9004-613FB1A0E202}" type="pres">
      <dgm:prSet presAssocID="{952914B4-297F-4B38-8BA3-C55203DAC163}" presName="invisiNode" presStyleLbl="node1" presStyleIdx="0" presStyleCnt="4"/>
      <dgm:spPr/>
    </dgm:pt>
    <dgm:pt modelId="{35B5C626-8B0A-4F2D-9BB3-C3EB0A4B1BD0}" type="pres">
      <dgm:prSet presAssocID="{952914B4-297F-4B38-8BA3-C55203DAC163}" presName="imagNode" presStyleLbl="fgImgPlace1" presStyleIdx="0" presStyleCnt="4"/>
      <dgm:spPr>
        <a:solidFill>
          <a:schemeClr val="bg1"/>
        </a:solidFill>
      </dgm:spPr>
    </dgm:pt>
    <dgm:pt modelId="{30FD7349-42D7-414E-BA1B-7DC260F772C5}" type="pres">
      <dgm:prSet presAssocID="{D0A8B67C-D9BF-4F9C-BDDD-E14855585E57}" presName="sibTrans" presStyleLbl="sibTrans2D1" presStyleIdx="0" presStyleCnt="0"/>
      <dgm:spPr/>
      <dgm:t>
        <a:bodyPr/>
        <a:lstStyle/>
        <a:p>
          <a:endParaRPr lang="en-US"/>
        </a:p>
      </dgm:t>
    </dgm:pt>
    <dgm:pt modelId="{4B31C7F4-48EC-4198-A5CC-71D3A046CD92}" type="pres">
      <dgm:prSet presAssocID="{977E8340-00CE-43D1-B196-5E032B1C6ACA}" presName="compNode" presStyleCnt="0"/>
      <dgm:spPr/>
    </dgm:pt>
    <dgm:pt modelId="{040C322F-354F-4AA8-8134-690A0A36E9FB}" type="pres">
      <dgm:prSet presAssocID="{977E8340-00CE-43D1-B196-5E032B1C6ACA}" presName="bkgdShape" presStyleLbl="node1" presStyleIdx="1" presStyleCnt="4"/>
      <dgm:spPr/>
      <dgm:t>
        <a:bodyPr/>
        <a:lstStyle/>
        <a:p>
          <a:endParaRPr lang="en-US"/>
        </a:p>
      </dgm:t>
    </dgm:pt>
    <dgm:pt modelId="{491FB6B6-A417-4BA8-83C0-040A7DDCFA86}" type="pres">
      <dgm:prSet presAssocID="{977E8340-00CE-43D1-B196-5E032B1C6ACA}" presName="nodeTx" presStyleLbl="node1" presStyleIdx="1" presStyleCnt="4">
        <dgm:presLayoutVars>
          <dgm:bulletEnabled val="1"/>
        </dgm:presLayoutVars>
      </dgm:prSet>
      <dgm:spPr/>
      <dgm:t>
        <a:bodyPr/>
        <a:lstStyle/>
        <a:p>
          <a:endParaRPr lang="en-US"/>
        </a:p>
      </dgm:t>
    </dgm:pt>
    <dgm:pt modelId="{55298B76-B5AE-41A0-85B1-97E55A4A8548}" type="pres">
      <dgm:prSet presAssocID="{977E8340-00CE-43D1-B196-5E032B1C6ACA}" presName="invisiNode" presStyleLbl="node1" presStyleIdx="1" presStyleCnt="4"/>
      <dgm:spPr/>
    </dgm:pt>
    <dgm:pt modelId="{D03D3447-76B4-4112-94C5-D92100BA400F}" type="pres">
      <dgm:prSet presAssocID="{977E8340-00CE-43D1-B196-5E032B1C6ACA}" presName="imagNode" presStyleLbl="fgImgPlace1" presStyleIdx="1" presStyleCnt="4"/>
      <dgm:spPr>
        <a:blipFill>
          <a:blip xmlns:r="http://schemas.openxmlformats.org/officeDocument/2006/relationships" r:embed="rId1">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962D93C9-E3F6-44C0-AFD2-EB2F4F4E60D3}" type="pres">
      <dgm:prSet presAssocID="{3C3B2E99-63F6-4292-A1EB-FFA7E292E7A2}" presName="sibTrans" presStyleLbl="sibTrans2D1" presStyleIdx="0" presStyleCnt="0"/>
      <dgm:spPr/>
      <dgm:t>
        <a:bodyPr/>
        <a:lstStyle/>
        <a:p>
          <a:endParaRPr lang="en-US"/>
        </a:p>
      </dgm:t>
    </dgm:pt>
    <dgm:pt modelId="{E39A196A-E37F-4142-88FA-18433FF944B1}" type="pres">
      <dgm:prSet presAssocID="{FC7A9EAD-9280-412E-9B8F-E1EFB39DF5E7}" presName="compNode" presStyleCnt="0"/>
      <dgm:spPr/>
    </dgm:pt>
    <dgm:pt modelId="{0903AA2A-EB41-4BA2-B8F2-16E4AFA589C9}" type="pres">
      <dgm:prSet presAssocID="{FC7A9EAD-9280-412E-9B8F-E1EFB39DF5E7}" presName="bkgdShape" presStyleLbl="node1" presStyleIdx="2" presStyleCnt="4"/>
      <dgm:spPr/>
      <dgm:t>
        <a:bodyPr/>
        <a:lstStyle/>
        <a:p>
          <a:endParaRPr lang="en-US"/>
        </a:p>
      </dgm:t>
    </dgm:pt>
    <dgm:pt modelId="{DBEF1B26-CE7F-4936-A034-1DB30DD810AC}" type="pres">
      <dgm:prSet presAssocID="{FC7A9EAD-9280-412E-9B8F-E1EFB39DF5E7}" presName="nodeTx" presStyleLbl="node1" presStyleIdx="2" presStyleCnt="4">
        <dgm:presLayoutVars>
          <dgm:bulletEnabled val="1"/>
        </dgm:presLayoutVars>
      </dgm:prSet>
      <dgm:spPr/>
      <dgm:t>
        <a:bodyPr/>
        <a:lstStyle/>
        <a:p>
          <a:endParaRPr lang="en-US"/>
        </a:p>
      </dgm:t>
    </dgm:pt>
    <dgm:pt modelId="{550288A4-1C0E-4E5B-926B-66183C6F3CFB}" type="pres">
      <dgm:prSet presAssocID="{FC7A9EAD-9280-412E-9B8F-E1EFB39DF5E7}" presName="invisiNode" presStyleLbl="node1" presStyleIdx="2" presStyleCnt="4"/>
      <dgm:spPr/>
    </dgm:pt>
    <dgm:pt modelId="{2F35FD1D-A8A4-4A5B-8D10-5EE25E2CCE8B}" type="pres">
      <dgm:prSet presAssocID="{FC7A9EAD-9280-412E-9B8F-E1EFB39DF5E7}" presName="imagNode" presStyleLbl="fgImgPlace1" presStyleIdx="2" presStyleCnt="4"/>
      <dgm:spPr>
        <a:blipFill>
          <a:blip xmlns:r="http://schemas.openxmlformats.org/officeDocument/2006/relationships"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E0224EE7-228B-4C36-9C81-C14E1DF1B433}" type="pres">
      <dgm:prSet presAssocID="{690BF7BF-F373-45AB-BB4A-AC656FD7D7C2}" presName="sibTrans" presStyleLbl="sibTrans2D1" presStyleIdx="0" presStyleCnt="0"/>
      <dgm:spPr/>
      <dgm:t>
        <a:bodyPr/>
        <a:lstStyle/>
        <a:p>
          <a:endParaRPr lang="en-US"/>
        </a:p>
      </dgm:t>
    </dgm:pt>
    <dgm:pt modelId="{61D3292D-A464-439D-A990-9F64CCE5F08C}" type="pres">
      <dgm:prSet presAssocID="{4981C9B0-1E6E-4E75-AF98-1884178D4D16}" presName="compNode" presStyleCnt="0"/>
      <dgm:spPr/>
    </dgm:pt>
    <dgm:pt modelId="{ED1E0CA8-B965-45C3-B4CD-C4FEB4272222}" type="pres">
      <dgm:prSet presAssocID="{4981C9B0-1E6E-4E75-AF98-1884178D4D16}" presName="bkgdShape" presStyleLbl="node1" presStyleIdx="3" presStyleCnt="4"/>
      <dgm:spPr/>
      <dgm:t>
        <a:bodyPr/>
        <a:lstStyle/>
        <a:p>
          <a:endParaRPr lang="en-US"/>
        </a:p>
      </dgm:t>
    </dgm:pt>
    <dgm:pt modelId="{8764AD02-B7A2-43EF-9BF6-BB8FA585E374}" type="pres">
      <dgm:prSet presAssocID="{4981C9B0-1E6E-4E75-AF98-1884178D4D16}" presName="nodeTx" presStyleLbl="node1" presStyleIdx="3" presStyleCnt="4">
        <dgm:presLayoutVars>
          <dgm:bulletEnabled val="1"/>
        </dgm:presLayoutVars>
      </dgm:prSet>
      <dgm:spPr/>
      <dgm:t>
        <a:bodyPr/>
        <a:lstStyle/>
        <a:p>
          <a:endParaRPr lang="en-US"/>
        </a:p>
      </dgm:t>
    </dgm:pt>
    <dgm:pt modelId="{44019B4B-6102-4CF0-88A4-437056DFE551}" type="pres">
      <dgm:prSet presAssocID="{4981C9B0-1E6E-4E75-AF98-1884178D4D16}" presName="invisiNode" presStyleLbl="node1" presStyleIdx="3" presStyleCnt="4"/>
      <dgm:spPr/>
    </dgm:pt>
    <dgm:pt modelId="{36CA81FB-36C8-42D0-8E1F-61ACFE0EC493}" type="pres">
      <dgm:prSet presAssocID="{4981C9B0-1E6E-4E75-AF98-1884178D4D16}" presName="imagNode" presStyleLbl="fgImgPlace1" presStyleIdx="3" presStyleCnt="4"/>
      <dgm:spPr>
        <a:blipFill>
          <a:blip xmlns:r="http://schemas.openxmlformats.org/officeDocument/2006/relationships"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l="-31000" r="-31000"/>
          </a:stretch>
        </a:blipFill>
      </dgm:spPr>
    </dgm:pt>
  </dgm:ptLst>
  <dgm:cxnLst>
    <dgm:cxn modelId="{D1C5F058-2C88-42F5-B0FA-86AB9D172DD0}" srcId="{F8F9F068-36A5-457E-8967-416C410DDAAC}" destId="{FC7A9EAD-9280-412E-9B8F-E1EFB39DF5E7}" srcOrd="2" destOrd="0" parTransId="{245FF9F8-961A-4C31-8C7A-14E4D875B696}" sibTransId="{690BF7BF-F373-45AB-BB4A-AC656FD7D7C2}"/>
    <dgm:cxn modelId="{46236AF0-B85D-419F-AEEA-9C03D4A2DF43}" srcId="{F8F9F068-36A5-457E-8967-416C410DDAAC}" destId="{952914B4-297F-4B38-8BA3-C55203DAC163}" srcOrd="0" destOrd="0" parTransId="{B4CA49E8-67B2-4162-8186-C54F3535E9EC}" sibTransId="{D0A8B67C-D9BF-4F9C-BDDD-E14855585E57}"/>
    <dgm:cxn modelId="{CB1E058D-C7F4-4ADA-95AF-244CFD256E05}" type="presOf" srcId="{3C3B2E99-63F6-4292-A1EB-FFA7E292E7A2}" destId="{962D93C9-E3F6-44C0-AFD2-EB2F4F4E60D3}" srcOrd="0" destOrd="0" presId="urn:microsoft.com/office/officeart/2005/8/layout/hList7"/>
    <dgm:cxn modelId="{2623C6BA-0FB0-4954-9016-CB9ABB972A95}" type="presOf" srcId="{F8F9F068-36A5-457E-8967-416C410DDAAC}" destId="{7BCB6150-9DE4-4984-B5DB-771B808B8D59}" srcOrd="0" destOrd="0" presId="urn:microsoft.com/office/officeart/2005/8/layout/hList7"/>
    <dgm:cxn modelId="{88E2774B-D71C-4745-9E1A-9F1FC6970EC8}" srcId="{F8F9F068-36A5-457E-8967-416C410DDAAC}" destId="{977E8340-00CE-43D1-B196-5E032B1C6ACA}" srcOrd="1" destOrd="0" parTransId="{9BDEA0A2-DABB-4308-B23E-84C487783B12}" sibTransId="{3C3B2E99-63F6-4292-A1EB-FFA7E292E7A2}"/>
    <dgm:cxn modelId="{27B9B560-ED97-4C92-8276-1658CBEB18EB}" type="presOf" srcId="{4981C9B0-1E6E-4E75-AF98-1884178D4D16}" destId="{ED1E0CA8-B965-45C3-B4CD-C4FEB4272222}" srcOrd="0" destOrd="0" presId="urn:microsoft.com/office/officeart/2005/8/layout/hList7"/>
    <dgm:cxn modelId="{175F4132-E003-4AFF-A805-336874590E6B}" type="presOf" srcId="{952914B4-297F-4B38-8BA3-C55203DAC163}" destId="{2F240BA1-854E-4577-8FB4-526FBEA9F343}" srcOrd="1" destOrd="0" presId="urn:microsoft.com/office/officeart/2005/8/layout/hList7"/>
    <dgm:cxn modelId="{BEB37D4B-CF16-4969-9055-3D0A903E442D}" type="presOf" srcId="{977E8340-00CE-43D1-B196-5E032B1C6ACA}" destId="{491FB6B6-A417-4BA8-83C0-040A7DDCFA86}" srcOrd="1" destOrd="0" presId="urn:microsoft.com/office/officeart/2005/8/layout/hList7"/>
    <dgm:cxn modelId="{EB5894B2-F6FD-46BD-8E05-C89F1391C8AC}" srcId="{F8F9F068-36A5-457E-8967-416C410DDAAC}" destId="{4981C9B0-1E6E-4E75-AF98-1884178D4D16}" srcOrd="3" destOrd="0" parTransId="{A7B6D87F-F07D-49CC-91E1-7E65B9A681EF}" sibTransId="{9DAF4307-4029-44A5-9528-1AE7360236EA}"/>
    <dgm:cxn modelId="{DFA3E195-FCAD-4C5B-8ED6-0E86FDC71A17}" type="presOf" srcId="{D0A8B67C-D9BF-4F9C-BDDD-E14855585E57}" destId="{30FD7349-42D7-414E-BA1B-7DC260F772C5}" srcOrd="0" destOrd="0" presId="urn:microsoft.com/office/officeart/2005/8/layout/hList7"/>
    <dgm:cxn modelId="{4E8E50A1-0269-4C30-8243-4733ED7207F8}" type="presOf" srcId="{977E8340-00CE-43D1-B196-5E032B1C6ACA}" destId="{040C322F-354F-4AA8-8134-690A0A36E9FB}" srcOrd="0" destOrd="0" presId="urn:microsoft.com/office/officeart/2005/8/layout/hList7"/>
    <dgm:cxn modelId="{2EF138DB-A81E-4C14-B050-0CDBA065909A}" type="presOf" srcId="{690BF7BF-F373-45AB-BB4A-AC656FD7D7C2}" destId="{E0224EE7-228B-4C36-9C81-C14E1DF1B433}" srcOrd="0" destOrd="0" presId="urn:microsoft.com/office/officeart/2005/8/layout/hList7"/>
    <dgm:cxn modelId="{CE66C663-9909-4FCD-9867-C865168568B9}" type="presOf" srcId="{952914B4-297F-4B38-8BA3-C55203DAC163}" destId="{CB097333-4EEE-42D6-B115-495A168242FE}" srcOrd="0" destOrd="0" presId="urn:microsoft.com/office/officeart/2005/8/layout/hList7"/>
    <dgm:cxn modelId="{BFB6061B-383D-4879-9FFB-5CDF00EC46F3}" type="presOf" srcId="{FC7A9EAD-9280-412E-9B8F-E1EFB39DF5E7}" destId="{0903AA2A-EB41-4BA2-B8F2-16E4AFA589C9}" srcOrd="0" destOrd="0" presId="urn:microsoft.com/office/officeart/2005/8/layout/hList7"/>
    <dgm:cxn modelId="{644CE3D6-AF5E-48E8-A6D2-EC4EE046AD44}" type="presOf" srcId="{FC7A9EAD-9280-412E-9B8F-E1EFB39DF5E7}" destId="{DBEF1B26-CE7F-4936-A034-1DB30DD810AC}" srcOrd="1" destOrd="0" presId="urn:microsoft.com/office/officeart/2005/8/layout/hList7"/>
    <dgm:cxn modelId="{63C31AFC-E0A9-487F-AE44-BEA9F908ED25}" type="presOf" srcId="{4981C9B0-1E6E-4E75-AF98-1884178D4D16}" destId="{8764AD02-B7A2-43EF-9BF6-BB8FA585E374}" srcOrd="1" destOrd="0" presId="urn:microsoft.com/office/officeart/2005/8/layout/hList7"/>
    <dgm:cxn modelId="{6763DFB7-087A-408C-AAF3-B57DBA0DEB78}" type="presParOf" srcId="{7BCB6150-9DE4-4984-B5DB-771B808B8D59}" destId="{B82A8E62-AB0B-4A46-B2B6-4E64F384888B}" srcOrd="0" destOrd="0" presId="urn:microsoft.com/office/officeart/2005/8/layout/hList7"/>
    <dgm:cxn modelId="{50E24A1C-DF0A-4277-BDC6-F27C5B3869AC}" type="presParOf" srcId="{7BCB6150-9DE4-4984-B5DB-771B808B8D59}" destId="{ECED0161-185D-4409-B751-91CBC1B0A967}" srcOrd="1" destOrd="0" presId="urn:microsoft.com/office/officeart/2005/8/layout/hList7"/>
    <dgm:cxn modelId="{380ED1A2-95E0-4885-A714-BF65E7B541FC}" type="presParOf" srcId="{ECED0161-185D-4409-B751-91CBC1B0A967}" destId="{D45B9C18-B1C2-49E1-9C7E-EE8F97EAE55F}" srcOrd="0" destOrd="0" presId="urn:microsoft.com/office/officeart/2005/8/layout/hList7"/>
    <dgm:cxn modelId="{94980DB2-90FE-4B93-8040-678B894EBCC1}" type="presParOf" srcId="{D45B9C18-B1C2-49E1-9C7E-EE8F97EAE55F}" destId="{CB097333-4EEE-42D6-B115-495A168242FE}" srcOrd="0" destOrd="0" presId="urn:microsoft.com/office/officeart/2005/8/layout/hList7"/>
    <dgm:cxn modelId="{5F990A62-EBDD-4613-B319-48DE590935F0}" type="presParOf" srcId="{D45B9C18-B1C2-49E1-9C7E-EE8F97EAE55F}" destId="{2F240BA1-854E-4577-8FB4-526FBEA9F343}" srcOrd="1" destOrd="0" presId="urn:microsoft.com/office/officeart/2005/8/layout/hList7"/>
    <dgm:cxn modelId="{3431BE38-5566-43C7-986F-A01348BF96DD}" type="presParOf" srcId="{D45B9C18-B1C2-49E1-9C7E-EE8F97EAE55F}" destId="{18E63437-A920-4E6B-9004-613FB1A0E202}" srcOrd="2" destOrd="0" presId="urn:microsoft.com/office/officeart/2005/8/layout/hList7"/>
    <dgm:cxn modelId="{7E282DA2-B548-4469-9454-9756FE30D636}" type="presParOf" srcId="{D45B9C18-B1C2-49E1-9C7E-EE8F97EAE55F}" destId="{35B5C626-8B0A-4F2D-9BB3-C3EB0A4B1BD0}" srcOrd="3" destOrd="0" presId="urn:microsoft.com/office/officeart/2005/8/layout/hList7"/>
    <dgm:cxn modelId="{9C2F0047-7C90-47EB-8907-704661C34AFB}" type="presParOf" srcId="{ECED0161-185D-4409-B751-91CBC1B0A967}" destId="{30FD7349-42D7-414E-BA1B-7DC260F772C5}" srcOrd="1" destOrd="0" presId="urn:microsoft.com/office/officeart/2005/8/layout/hList7"/>
    <dgm:cxn modelId="{95C52349-1C04-4E0D-B63E-FEDA532C292D}" type="presParOf" srcId="{ECED0161-185D-4409-B751-91CBC1B0A967}" destId="{4B31C7F4-48EC-4198-A5CC-71D3A046CD92}" srcOrd="2" destOrd="0" presId="urn:microsoft.com/office/officeart/2005/8/layout/hList7"/>
    <dgm:cxn modelId="{C908560C-C52A-4F11-ACBA-5B0D99EF4758}" type="presParOf" srcId="{4B31C7F4-48EC-4198-A5CC-71D3A046CD92}" destId="{040C322F-354F-4AA8-8134-690A0A36E9FB}" srcOrd="0" destOrd="0" presId="urn:microsoft.com/office/officeart/2005/8/layout/hList7"/>
    <dgm:cxn modelId="{1D4C78B5-A55B-45D8-ABC1-DA194898096F}" type="presParOf" srcId="{4B31C7F4-48EC-4198-A5CC-71D3A046CD92}" destId="{491FB6B6-A417-4BA8-83C0-040A7DDCFA86}" srcOrd="1" destOrd="0" presId="urn:microsoft.com/office/officeart/2005/8/layout/hList7"/>
    <dgm:cxn modelId="{55FE086B-A087-4595-B51E-198807DE13C6}" type="presParOf" srcId="{4B31C7F4-48EC-4198-A5CC-71D3A046CD92}" destId="{55298B76-B5AE-41A0-85B1-97E55A4A8548}" srcOrd="2" destOrd="0" presId="urn:microsoft.com/office/officeart/2005/8/layout/hList7"/>
    <dgm:cxn modelId="{5E0C451C-7710-4E42-BC59-BD4DAF286DD3}" type="presParOf" srcId="{4B31C7F4-48EC-4198-A5CC-71D3A046CD92}" destId="{D03D3447-76B4-4112-94C5-D92100BA400F}" srcOrd="3" destOrd="0" presId="urn:microsoft.com/office/officeart/2005/8/layout/hList7"/>
    <dgm:cxn modelId="{F3FF396F-0445-413E-B326-563A7A0824B4}" type="presParOf" srcId="{ECED0161-185D-4409-B751-91CBC1B0A967}" destId="{962D93C9-E3F6-44C0-AFD2-EB2F4F4E60D3}" srcOrd="3" destOrd="0" presId="urn:microsoft.com/office/officeart/2005/8/layout/hList7"/>
    <dgm:cxn modelId="{998F32CC-9D09-489C-9C24-DCB28E597F19}" type="presParOf" srcId="{ECED0161-185D-4409-B751-91CBC1B0A967}" destId="{E39A196A-E37F-4142-88FA-18433FF944B1}" srcOrd="4" destOrd="0" presId="urn:microsoft.com/office/officeart/2005/8/layout/hList7"/>
    <dgm:cxn modelId="{1A50846E-83C2-42C7-B0D5-17E914256BA5}" type="presParOf" srcId="{E39A196A-E37F-4142-88FA-18433FF944B1}" destId="{0903AA2A-EB41-4BA2-B8F2-16E4AFA589C9}" srcOrd="0" destOrd="0" presId="urn:microsoft.com/office/officeart/2005/8/layout/hList7"/>
    <dgm:cxn modelId="{E248F7A0-496B-4174-AD28-3E1C598058FD}" type="presParOf" srcId="{E39A196A-E37F-4142-88FA-18433FF944B1}" destId="{DBEF1B26-CE7F-4936-A034-1DB30DD810AC}" srcOrd="1" destOrd="0" presId="urn:microsoft.com/office/officeart/2005/8/layout/hList7"/>
    <dgm:cxn modelId="{61A22DC4-B4B9-4D79-8BD3-0B2FC5B69444}" type="presParOf" srcId="{E39A196A-E37F-4142-88FA-18433FF944B1}" destId="{550288A4-1C0E-4E5B-926B-66183C6F3CFB}" srcOrd="2" destOrd="0" presId="urn:microsoft.com/office/officeart/2005/8/layout/hList7"/>
    <dgm:cxn modelId="{12691029-4EED-4A91-9826-61F42A1B2F4D}" type="presParOf" srcId="{E39A196A-E37F-4142-88FA-18433FF944B1}" destId="{2F35FD1D-A8A4-4A5B-8D10-5EE25E2CCE8B}" srcOrd="3" destOrd="0" presId="urn:microsoft.com/office/officeart/2005/8/layout/hList7"/>
    <dgm:cxn modelId="{10A49546-5EEE-49C0-A9EA-43D6B8D6E14F}" type="presParOf" srcId="{ECED0161-185D-4409-B751-91CBC1B0A967}" destId="{E0224EE7-228B-4C36-9C81-C14E1DF1B433}" srcOrd="5" destOrd="0" presId="urn:microsoft.com/office/officeart/2005/8/layout/hList7"/>
    <dgm:cxn modelId="{B0429D2B-729D-4160-AE22-5AA0A7582AD9}" type="presParOf" srcId="{ECED0161-185D-4409-B751-91CBC1B0A967}" destId="{61D3292D-A464-439D-A990-9F64CCE5F08C}" srcOrd="6" destOrd="0" presId="urn:microsoft.com/office/officeart/2005/8/layout/hList7"/>
    <dgm:cxn modelId="{DC8A5B5B-710E-4112-8FC2-1C0ED079478B}" type="presParOf" srcId="{61D3292D-A464-439D-A990-9F64CCE5F08C}" destId="{ED1E0CA8-B965-45C3-B4CD-C4FEB4272222}" srcOrd="0" destOrd="0" presId="urn:microsoft.com/office/officeart/2005/8/layout/hList7"/>
    <dgm:cxn modelId="{F584CF71-D082-42DE-8040-78F2C74E38DE}" type="presParOf" srcId="{61D3292D-A464-439D-A990-9F64CCE5F08C}" destId="{8764AD02-B7A2-43EF-9BF6-BB8FA585E374}" srcOrd="1" destOrd="0" presId="urn:microsoft.com/office/officeart/2005/8/layout/hList7"/>
    <dgm:cxn modelId="{304F18AB-B5DA-4C78-84E5-9F736E7FD284}" type="presParOf" srcId="{61D3292D-A464-439D-A990-9F64CCE5F08C}" destId="{44019B4B-6102-4CF0-88A4-437056DFE551}" srcOrd="2" destOrd="0" presId="urn:microsoft.com/office/officeart/2005/8/layout/hList7"/>
    <dgm:cxn modelId="{CC991E46-0277-4BEC-8690-A37547C79E74}" type="presParOf" srcId="{61D3292D-A464-439D-A990-9F64CCE5F08C}" destId="{36CA81FB-36C8-42D0-8E1F-61ACFE0EC49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97333-4EEE-42D6-B115-495A168242FE}">
      <dsp:nvSpPr>
        <dsp:cNvPr id="0" name=""/>
        <dsp:cNvSpPr/>
      </dsp:nvSpPr>
      <dsp:spPr>
        <a:xfrm>
          <a:off x="1616" y="0"/>
          <a:ext cx="1694612" cy="395393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Implemented Inspections Work Orders in Asgard</a:t>
          </a:r>
          <a:endParaRPr lang="en-US" sz="1800" kern="1200" dirty="0"/>
        </a:p>
      </dsp:txBody>
      <dsp:txXfrm>
        <a:off x="1616" y="1581573"/>
        <a:ext cx="1694612" cy="1581573"/>
      </dsp:txXfrm>
    </dsp:sp>
    <dsp:sp modelId="{35B5C626-8B0A-4F2D-9BB3-C3EB0A4B1BD0}">
      <dsp:nvSpPr>
        <dsp:cNvPr id="0" name=""/>
        <dsp:cNvSpPr/>
      </dsp:nvSpPr>
      <dsp:spPr>
        <a:xfrm>
          <a:off x="190593" y="237235"/>
          <a:ext cx="1316659" cy="1316659"/>
        </a:xfrm>
        <a:prstGeom prst="ellipse">
          <a:avLst/>
        </a:prstGeom>
        <a:solidFill>
          <a:schemeClr val="bg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0C322F-354F-4AA8-8134-690A0A36E9FB}">
      <dsp:nvSpPr>
        <dsp:cNvPr id="0" name=""/>
        <dsp:cNvSpPr/>
      </dsp:nvSpPr>
      <dsp:spPr>
        <a:xfrm>
          <a:off x="1747067" y="0"/>
          <a:ext cx="1694612" cy="395393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Added </a:t>
          </a:r>
          <a:r>
            <a:rPr lang="en-US" sz="1800" kern="1200" dirty="0" smtClean="0"/>
            <a:t>Standard </a:t>
          </a:r>
          <a:r>
            <a:rPr lang="en-US" sz="1800" kern="1200" dirty="0" smtClean="0"/>
            <a:t>Templates</a:t>
          </a:r>
          <a:endParaRPr lang="en-US" sz="1800" kern="1200" dirty="0"/>
        </a:p>
      </dsp:txBody>
      <dsp:txXfrm>
        <a:off x="1747067" y="1581573"/>
        <a:ext cx="1694612" cy="1581573"/>
      </dsp:txXfrm>
    </dsp:sp>
    <dsp:sp modelId="{D03D3447-76B4-4112-94C5-D92100BA400F}">
      <dsp:nvSpPr>
        <dsp:cNvPr id="0" name=""/>
        <dsp:cNvSpPr/>
      </dsp:nvSpPr>
      <dsp:spPr>
        <a:xfrm>
          <a:off x="1936044" y="237235"/>
          <a:ext cx="1316659" cy="1316659"/>
        </a:xfrm>
        <a:prstGeom prst="ellipse">
          <a:avLst/>
        </a:prstGeom>
        <a:blipFill>
          <a:blip xmlns:r="http://schemas.openxmlformats.org/officeDocument/2006/relationships" r:embed="rId1">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03AA2A-EB41-4BA2-B8F2-16E4AFA589C9}">
      <dsp:nvSpPr>
        <dsp:cNvPr id="0" name=""/>
        <dsp:cNvSpPr/>
      </dsp:nvSpPr>
      <dsp:spPr>
        <a:xfrm>
          <a:off x="3492519" y="0"/>
          <a:ext cx="1694612" cy="395393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Enhanced Dashboards to Track Failed Tasks and Scores</a:t>
          </a:r>
          <a:endParaRPr lang="en-US" sz="1800" kern="1200" dirty="0"/>
        </a:p>
      </dsp:txBody>
      <dsp:txXfrm>
        <a:off x="3492519" y="1581573"/>
        <a:ext cx="1694612" cy="1581573"/>
      </dsp:txXfrm>
    </dsp:sp>
    <dsp:sp modelId="{2F35FD1D-A8A4-4A5B-8D10-5EE25E2CCE8B}">
      <dsp:nvSpPr>
        <dsp:cNvPr id="0" name=""/>
        <dsp:cNvSpPr/>
      </dsp:nvSpPr>
      <dsp:spPr>
        <a:xfrm>
          <a:off x="3681495" y="237235"/>
          <a:ext cx="1316659" cy="1316659"/>
        </a:xfrm>
        <a:prstGeom prst="ellipse">
          <a:avLst/>
        </a:prstGeom>
        <a:blipFill>
          <a:blip xmlns:r="http://schemas.openxmlformats.org/officeDocument/2006/relationships"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1E0CA8-B965-45C3-B4CD-C4FEB4272222}">
      <dsp:nvSpPr>
        <dsp:cNvPr id="0" name=""/>
        <dsp:cNvSpPr/>
      </dsp:nvSpPr>
      <dsp:spPr>
        <a:xfrm>
          <a:off x="5237970" y="0"/>
          <a:ext cx="1694612" cy="395393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New Opportunity: Analytics</a:t>
          </a:r>
          <a:endParaRPr lang="en-US" sz="1800" kern="1200" dirty="0"/>
        </a:p>
      </dsp:txBody>
      <dsp:txXfrm>
        <a:off x="5237970" y="1581573"/>
        <a:ext cx="1694612" cy="1581573"/>
      </dsp:txXfrm>
    </dsp:sp>
    <dsp:sp modelId="{36CA81FB-36C8-42D0-8E1F-61ACFE0EC493}">
      <dsp:nvSpPr>
        <dsp:cNvPr id="0" name=""/>
        <dsp:cNvSpPr/>
      </dsp:nvSpPr>
      <dsp:spPr>
        <a:xfrm>
          <a:off x="5426946" y="237235"/>
          <a:ext cx="1316659" cy="1316659"/>
        </a:xfrm>
        <a:prstGeom prst="ellipse">
          <a:avLst/>
        </a:prstGeom>
        <a:blipFill>
          <a:blip xmlns:r="http://schemas.openxmlformats.org/officeDocument/2006/relationships"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l="-31000" r="-3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2A8E62-AB0B-4A46-B2B6-4E64F384888B}">
      <dsp:nvSpPr>
        <dsp:cNvPr id="0" name=""/>
        <dsp:cNvSpPr/>
      </dsp:nvSpPr>
      <dsp:spPr>
        <a:xfrm>
          <a:off x="277368" y="3163146"/>
          <a:ext cx="6379464" cy="593089"/>
        </a:xfrm>
        <a:prstGeom prst="rightArrow">
          <a:avLst/>
        </a:prstGeom>
        <a:solidFill>
          <a:schemeClr val="bg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5CCA0D-1417-401A-BC09-88B0442A816F}" type="datetimeFigureOut">
              <a:rPr lang="en-US" smtClean="0"/>
              <a:t>6/16/2017</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240951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5CCA0D-1417-401A-BC09-88B0442A816F}"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52005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5CCA0D-1417-401A-BC09-88B0442A816F}"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2788325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5CCA0D-1417-401A-BC09-88B0442A816F}"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2169017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5CCA0D-1417-401A-BC09-88B0442A816F}"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1699191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5CCA0D-1417-401A-BC09-88B0442A816F}"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839525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5CCA0D-1417-401A-BC09-88B0442A816F}"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4141903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5CCA0D-1417-401A-BC09-88B0442A816F}"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108312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5CCA0D-1417-401A-BC09-88B0442A816F}"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398540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5CCA0D-1417-401A-BC09-88B0442A816F}"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3707477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5CCA0D-1417-401A-BC09-88B0442A816F}"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319312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5CCA0D-1417-401A-BC09-88B0442A816F}"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2323264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5CCA0D-1417-401A-BC09-88B0442A816F}" type="datetimeFigureOut">
              <a:rPr lang="en-US" smtClean="0"/>
              <a:t>6/16/2017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72818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5CCA0D-1417-401A-BC09-88B0442A816F}" type="datetimeFigureOut">
              <a:rPr lang="en-US" smtClean="0"/>
              <a:t>6/16/2017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82489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5CCA0D-1417-401A-BC09-88B0442A816F}" type="datetimeFigureOut">
              <a:rPr lang="en-US" smtClean="0"/>
              <a:t>6/16/2017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373510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5CCA0D-1417-401A-BC09-88B0442A816F}"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50B09-2F51-4861-936B-54015A694C45}" type="slidenum">
              <a:rPr lang="en-US" smtClean="0"/>
              <a:t>‹#›</a:t>
            </a:fld>
            <a:endParaRPr lang="en-US" dirty="0"/>
          </a:p>
        </p:txBody>
      </p:sp>
    </p:spTree>
    <p:extLst>
      <p:ext uri="{BB962C8B-B14F-4D97-AF65-F5344CB8AC3E}">
        <p14:creationId xmlns:p14="http://schemas.microsoft.com/office/powerpoint/2010/main" val="3525394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5CCA0D-1417-401A-BC09-88B0442A816F}"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50B09-2F51-4861-936B-54015A694C45}" type="slidenum">
              <a:rPr lang="en-US" smtClean="0"/>
              <a:t>‹#›</a:t>
            </a:fld>
            <a:endParaRPr lang="en-US"/>
          </a:p>
        </p:txBody>
      </p:sp>
    </p:spTree>
    <p:extLst>
      <p:ext uri="{BB962C8B-B14F-4D97-AF65-F5344CB8AC3E}">
        <p14:creationId xmlns:p14="http://schemas.microsoft.com/office/powerpoint/2010/main" val="3561767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55CCA0D-1417-401A-BC09-88B0442A816F}" type="datetimeFigureOut">
              <a:rPr lang="en-US" smtClean="0"/>
              <a:t>6/16/2017</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D650B09-2F51-4861-936B-54015A694C45}" type="slidenum">
              <a:rPr lang="en-US" smtClean="0"/>
              <a:t>‹#›</a:t>
            </a:fld>
            <a:endParaRPr lang="en-US" dirty="0"/>
          </a:p>
        </p:txBody>
      </p:sp>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951856" y="5883275"/>
            <a:ext cx="891416" cy="671874"/>
          </a:xfrm>
          <a:prstGeom prst="rect">
            <a:avLst/>
          </a:prstGeom>
        </p:spPr>
      </p:pic>
    </p:spTree>
    <p:extLst>
      <p:ext uri="{BB962C8B-B14F-4D97-AF65-F5344CB8AC3E}">
        <p14:creationId xmlns:p14="http://schemas.microsoft.com/office/powerpoint/2010/main" val="21487767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mgordon@katanasoft.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Housekeeping Management</a:t>
            </a:r>
            <a:br>
              <a:rPr lang="en-US" dirty="0" smtClean="0"/>
            </a:br>
            <a:r>
              <a:rPr lang="en-US" dirty="0" smtClean="0"/>
              <a:t>Inspections</a:t>
            </a:r>
            <a:endParaRPr lang="en-US" dirty="0"/>
          </a:p>
        </p:txBody>
      </p:sp>
      <p:sp>
        <p:nvSpPr>
          <p:cNvPr id="3" name="Subtitle 2"/>
          <p:cNvSpPr>
            <a:spLocks noGrp="1"/>
          </p:cNvSpPr>
          <p:nvPr>
            <p:ph type="subTitle" idx="1"/>
          </p:nvPr>
        </p:nvSpPr>
        <p:spPr/>
        <p:txBody>
          <a:bodyPr/>
          <a:lstStyle/>
          <a:p>
            <a:r>
              <a:rPr lang="en-US" i="1" dirty="0" smtClean="0"/>
              <a:t>Improving Team Outcomes with Asgard</a:t>
            </a:r>
            <a:endParaRPr lang="en-US"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0597" y="233680"/>
            <a:ext cx="1435608" cy="1082040"/>
          </a:xfrm>
          <a:prstGeom prst="rect">
            <a:avLst/>
          </a:prstGeom>
          <a:noFill/>
          <a:ln>
            <a:noFill/>
          </a:ln>
        </p:spPr>
      </p:pic>
      <p:sp>
        <p:nvSpPr>
          <p:cNvPr id="6" name="TextBox 5"/>
          <p:cNvSpPr txBox="1"/>
          <p:nvPr/>
        </p:nvSpPr>
        <p:spPr>
          <a:xfrm>
            <a:off x="6578600" y="5130800"/>
            <a:ext cx="4924422" cy="1200329"/>
          </a:xfrm>
          <a:prstGeom prst="rect">
            <a:avLst/>
          </a:prstGeom>
          <a:noFill/>
        </p:spPr>
        <p:txBody>
          <a:bodyPr wrap="square" rtlCol="0">
            <a:spAutoFit/>
          </a:bodyPr>
          <a:lstStyle/>
          <a:p>
            <a:pPr algn="r"/>
            <a:r>
              <a:rPr lang="en-US" dirty="0" smtClean="0"/>
              <a:t>Michelle </a:t>
            </a:r>
            <a:r>
              <a:rPr lang="en-US" dirty="0" err="1" smtClean="0"/>
              <a:t>Taddei</a:t>
            </a:r>
            <a:endParaRPr lang="en-US" dirty="0" smtClean="0"/>
          </a:p>
          <a:p>
            <a:pPr algn="r"/>
            <a:r>
              <a:rPr lang="en-US" dirty="0" smtClean="0"/>
              <a:t>Operations Manager</a:t>
            </a:r>
          </a:p>
          <a:p>
            <a:pPr algn="r"/>
            <a:r>
              <a:rPr lang="en-US" b="1" dirty="0" smtClean="0"/>
              <a:t>Katana Software, Inc.</a:t>
            </a:r>
          </a:p>
          <a:p>
            <a:pPr algn="r"/>
            <a:r>
              <a:rPr lang="en-US" dirty="0" smtClean="0"/>
              <a:t>mtaddei@katanasoft.com</a:t>
            </a:r>
            <a:endParaRPr lang="en-US" dirty="0"/>
          </a:p>
        </p:txBody>
      </p:sp>
      <p:sp>
        <p:nvSpPr>
          <p:cNvPr id="7" name="TextBox 6"/>
          <p:cNvSpPr txBox="1"/>
          <p:nvPr/>
        </p:nvSpPr>
        <p:spPr>
          <a:xfrm>
            <a:off x="5892800" y="5130800"/>
            <a:ext cx="2892422" cy="1200329"/>
          </a:xfrm>
          <a:prstGeom prst="rect">
            <a:avLst/>
          </a:prstGeom>
          <a:noFill/>
        </p:spPr>
        <p:txBody>
          <a:bodyPr wrap="square" rtlCol="0">
            <a:spAutoFit/>
          </a:bodyPr>
          <a:lstStyle/>
          <a:p>
            <a:pPr algn="r"/>
            <a:r>
              <a:rPr lang="en-US" dirty="0" smtClean="0"/>
              <a:t>Melissa B. Gordon</a:t>
            </a:r>
          </a:p>
          <a:p>
            <a:pPr algn="r"/>
            <a:r>
              <a:rPr lang="en-US" dirty="0" smtClean="0"/>
              <a:t>Chief </a:t>
            </a:r>
            <a:r>
              <a:rPr lang="en-US" dirty="0"/>
              <a:t>Operating</a:t>
            </a:r>
            <a:r>
              <a:rPr lang="en-US" dirty="0" smtClean="0"/>
              <a:t> Officer</a:t>
            </a:r>
          </a:p>
          <a:p>
            <a:pPr algn="r"/>
            <a:r>
              <a:rPr lang="en-US" b="1" dirty="0" smtClean="0"/>
              <a:t>Katana Software, Inc.</a:t>
            </a:r>
          </a:p>
          <a:p>
            <a:pPr algn="r"/>
            <a:r>
              <a:rPr lang="en-US" dirty="0" smtClean="0"/>
              <a:t>mgordon@katanasoft.com</a:t>
            </a:r>
            <a:endParaRPr lang="en-US" dirty="0"/>
          </a:p>
        </p:txBody>
      </p:sp>
      <p:cxnSp>
        <p:nvCxnSpPr>
          <p:cNvPr id="8" name="Straight Connector 7"/>
          <p:cNvCxnSpPr/>
          <p:nvPr/>
        </p:nvCxnSpPr>
        <p:spPr>
          <a:xfrm>
            <a:off x="8826500" y="5226050"/>
            <a:ext cx="12700" cy="110507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00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adequately staffed in Housekeeping?</a:t>
            </a:r>
            <a:endParaRPr lang="en-US" dirty="0"/>
          </a:p>
        </p:txBody>
      </p:sp>
      <p:pic>
        <p:nvPicPr>
          <p:cNvPr id="5" name="Picture Placeholder 4"/>
          <p:cNvPicPr>
            <a:picLocks noGrp="1"/>
          </p:cNvPicPr>
          <p:nvPr>
            <p:ph type="pic" idx="1"/>
          </p:nvPr>
        </p:nvPicPr>
        <p:blipFill>
          <a:blip r:embed="rId2"/>
          <a:stretch>
            <a:fillRect/>
          </a:stretch>
        </p:blipFill>
        <p:spPr>
          <a:xfrm>
            <a:off x="7059478" y="381497"/>
            <a:ext cx="4386020" cy="5345127"/>
          </a:xfrm>
          <a:prstGeom prst="rect">
            <a:avLst/>
          </a:prstGeo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085005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4104415" cy="1371600"/>
          </a:xfrm>
        </p:spPr>
        <p:txBody>
          <a:bodyPr/>
          <a:lstStyle/>
          <a:p>
            <a:pPr algn="l"/>
            <a:r>
              <a:rPr lang="en-US" dirty="0" smtClean="0"/>
              <a:t>New Associate Dashboard</a:t>
            </a:r>
            <a:endParaRPr lang="en-US" dirty="0"/>
          </a:p>
        </p:txBody>
      </p:sp>
      <p:pic>
        <p:nvPicPr>
          <p:cNvPr id="5" name="Picture Placeholder 4"/>
          <p:cNvPicPr>
            <a:picLocks noGrp="1" noChangeAspect="1"/>
          </p:cNvPicPr>
          <p:nvPr>
            <p:ph type="pic" idx="1"/>
          </p:nvPr>
        </p:nvPicPr>
        <p:blipFill>
          <a:blip r:embed="rId2"/>
          <a:stretch>
            <a:fillRect/>
          </a:stretch>
        </p:blipFill>
        <p:spPr>
          <a:xfrm>
            <a:off x="5964308" y="573275"/>
            <a:ext cx="5743900" cy="5101848"/>
          </a:xfrm>
          <a:prstGeom prst="rect">
            <a:avLst/>
          </a:prstGeom>
          <a:ln>
            <a:solidFill>
              <a:schemeClr val="accent1"/>
            </a:solidFill>
          </a:ln>
        </p:spPr>
      </p:pic>
      <p:sp>
        <p:nvSpPr>
          <p:cNvPr id="4" name="Text Placeholder 3"/>
          <p:cNvSpPr>
            <a:spLocks noGrp="1"/>
          </p:cNvSpPr>
          <p:nvPr>
            <p:ph type="body" sz="half" idx="2"/>
          </p:nvPr>
        </p:nvSpPr>
        <p:spPr/>
        <p:txBody>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9538" y="3004395"/>
            <a:ext cx="3010139" cy="1948604"/>
          </a:xfrm>
          <a:prstGeom prst="rect">
            <a:avLst/>
          </a:prstGeom>
        </p:spPr>
      </p:pic>
    </p:spTree>
    <p:extLst>
      <p:ext uri="{BB962C8B-B14F-4D97-AF65-F5344CB8AC3E}">
        <p14:creationId xmlns:p14="http://schemas.microsoft.com/office/powerpoint/2010/main" val="2917795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 by critical data points, to use the dashboard to view by Inspectors OR </a:t>
            </a:r>
            <a:r>
              <a:rPr lang="en-US" dirty="0" err="1" smtClean="0"/>
              <a:t>Inspectees</a:t>
            </a:r>
            <a:endParaRPr lang="en-US" dirty="0"/>
          </a:p>
        </p:txBody>
      </p:sp>
      <p:pic>
        <p:nvPicPr>
          <p:cNvPr id="5" name="Picture Placeholder 4"/>
          <p:cNvPicPr>
            <a:picLocks noGrp="1" noChangeAspect="1"/>
          </p:cNvPicPr>
          <p:nvPr>
            <p:ph type="pic" idx="1"/>
          </p:nvPr>
        </p:nvPicPr>
        <p:blipFill>
          <a:blip r:embed="rId2"/>
          <a:stretch>
            <a:fillRect/>
          </a:stretch>
        </p:blipFill>
        <p:spPr>
          <a:xfrm>
            <a:off x="7330662" y="717973"/>
            <a:ext cx="3101609" cy="3208298"/>
          </a:xfrm>
          <a:prstGeom prst="rect">
            <a:avLst/>
          </a:prstGeo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269350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4956" y="472439"/>
            <a:ext cx="7498716" cy="882228"/>
          </a:xfrm>
        </p:spPr>
        <p:txBody>
          <a:bodyPr/>
          <a:lstStyle/>
          <a:p>
            <a:r>
              <a:rPr lang="en-US" dirty="0" smtClean="0"/>
              <a:t>View work order and task-level data, side-by-side</a:t>
            </a:r>
            <a:endParaRPr lang="en-US" dirty="0"/>
          </a:p>
        </p:txBody>
      </p:sp>
      <p:pic>
        <p:nvPicPr>
          <p:cNvPr id="5" name="Picture Placeholder 4"/>
          <p:cNvPicPr>
            <a:picLocks noGrp="1" noChangeAspect="1"/>
          </p:cNvPicPr>
          <p:nvPr>
            <p:ph type="pic" idx="1"/>
          </p:nvPr>
        </p:nvPicPr>
        <p:blipFill>
          <a:blip r:embed="rId2"/>
          <a:stretch>
            <a:fillRect/>
          </a:stretch>
        </p:blipFill>
        <p:spPr>
          <a:xfrm>
            <a:off x="1872401" y="1408853"/>
            <a:ext cx="9083827" cy="4336156"/>
          </a:xfrm>
          <a:prstGeom prst="rect">
            <a:avLst/>
          </a:prstGeom>
          <a:ln>
            <a:solidFill>
              <a:schemeClr val="accent1"/>
            </a:solidFill>
          </a:ln>
        </p:spPr>
      </p:pic>
    </p:spTree>
    <p:extLst>
      <p:ext uri="{BB962C8B-B14F-4D97-AF65-F5344CB8AC3E}">
        <p14:creationId xmlns:p14="http://schemas.microsoft.com/office/powerpoint/2010/main" val="3932033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856925"/>
          </a:xfrm>
        </p:spPr>
        <p:txBody>
          <a:bodyPr/>
          <a:lstStyle/>
          <a:p>
            <a:r>
              <a:rPr lang="en-US" dirty="0" smtClean="0"/>
              <a:t>Test the Solution</a:t>
            </a:r>
            <a:endParaRPr lang="en-US" dirty="0"/>
          </a:p>
        </p:txBody>
      </p:sp>
      <p:sp>
        <p:nvSpPr>
          <p:cNvPr id="3" name="Content Placeholder 2"/>
          <p:cNvSpPr>
            <a:spLocks noGrp="1"/>
          </p:cNvSpPr>
          <p:nvPr>
            <p:ph idx="1"/>
          </p:nvPr>
        </p:nvSpPr>
        <p:spPr>
          <a:xfrm>
            <a:off x="1484311" y="1531013"/>
            <a:ext cx="5104557" cy="4921667"/>
          </a:xfrm>
        </p:spPr>
        <p:txBody>
          <a:bodyPr>
            <a:normAutofit/>
          </a:bodyPr>
          <a:lstStyle/>
          <a:p>
            <a:r>
              <a:rPr lang="en-US" dirty="0" smtClean="0"/>
              <a:t>Layered, Numerous Display Options</a:t>
            </a:r>
          </a:p>
          <a:p>
            <a:r>
              <a:rPr lang="en-US" dirty="0" smtClean="0"/>
              <a:t>Interactive: Hover-Over, Filter, Drill-Down Capabilities</a:t>
            </a:r>
          </a:p>
          <a:p>
            <a:r>
              <a:rPr lang="en-US" dirty="0" smtClean="0"/>
              <a:t>Mobile-Friendly, Accessible Anywhere</a:t>
            </a:r>
          </a:p>
          <a:p>
            <a:r>
              <a:rPr lang="en-US" dirty="0" smtClean="0"/>
              <a:t>End-User Accessible and Customizable</a:t>
            </a:r>
          </a:p>
          <a:p>
            <a:r>
              <a:rPr lang="en-US" dirty="0" smtClean="0"/>
              <a:t>Secure</a:t>
            </a:r>
            <a:endParaRPr lang="en-US" dirty="0"/>
          </a:p>
        </p:txBody>
      </p:sp>
      <p:grpSp>
        <p:nvGrpSpPr>
          <p:cNvPr id="9" name="Group 8"/>
          <p:cNvGrpSpPr/>
          <p:nvPr/>
        </p:nvGrpSpPr>
        <p:grpSpPr>
          <a:xfrm>
            <a:off x="8943740" y="21247"/>
            <a:ext cx="2865640" cy="2048505"/>
            <a:chOff x="8018380" y="2163306"/>
            <a:chExt cx="3687952" cy="2856865"/>
          </a:xfrm>
        </p:grpSpPr>
        <p:pic>
          <p:nvPicPr>
            <p:cNvPr id="4098" name="Picture 2" descr="Image result for computer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8829" y="2163306"/>
              <a:ext cx="2287503" cy="23652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529331" y="2798918"/>
              <a:ext cx="1383565" cy="895646"/>
            </a:xfrm>
            <a:prstGeom prst="rect">
              <a:avLst/>
            </a:prstGeom>
          </p:spPr>
        </p:pic>
        <p:pic>
          <p:nvPicPr>
            <p:cNvPr id="4100" name="Picture 4" descr="Image result for device icon"/>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18380" y="3509220"/>
              <a:ext cx="1510951" cy="15109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8331" y="3773108"/>
              <a:ext cx="830498" cy="53762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11482" y="4264695"/>
              <a:ext cx="379779" cy="245849"/>
            </a:xfrm>
            <a:prstGeom prst="rect">
              <a:avLst/>
            </a:prstGeom>
          </p:spPr>
        </p:pic>
      </p:grpSp>
      <p:sp>
        <p:nvSpPr>
          <p:cNvPr id="6" name="Rectangle 5"/>
          <p:cNvSpPr/>
          <p:nvPr/>
        </p:nvSpPr>
        <p:spPr>
          <a:xfrm>
            <a:off x="6848274" y="2069752"/>
            <a:ext cx="4961106" cy="3773329"/>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algn="ctr" defTabSz="457200">
              <a:spcBef>
                <a:spcPct val="20000"/>
              </a:spcBef>
              <a:spcAft>
                <a:spcPts val="600"/>
              </a:spcAft>
              <a:buClr>
                <a:schemeClr val="accent1">
                  <a:lumMod val="75000"/>
                </a:schemeClr>
              </a:buClr>
              <a:buSzPct val="145000"/>
            </a:pPr>
            <a:r>
              <a:rPr lang="en-US" sz="2400" b="1" dirty="0">
                <a:solidFill>
                  <a:schemeClr val="bg1"/>
                </a:solidFill>
              </a:rPr>
              <a:t>Next Steps / Call to </a:t>
            </a:r>
            <a:r>
              <a:rPr lang="en-US" sz="2400" b="1" dirty="0" smtClean="0">
                <a:solidFill>
                  <a:schemeClr val="bg1"/>
                </a:solidFill>
              </a:rPr>
              <a:t>Action</a:t>
            </a:r>
          </a:p>
          <a:p>
            <a:pPr algn="ctr" defTabSz="457200">
              <a:spcBef>
                <a:spcPct val="20000"/>
              </a:spcBef>
              <a:spcAft>
                <a:spcPts val="600"/>
              </a:spcAft>
              <a:buClr>
                <a:schemeClr val="accent1">
                  <a:lumMod val="75000"/>
                </a:schemeClr>
              </a:buClr>
              <a:buSzPct val="145000"/>
            </a:pPr>
            <a:endParaRPr lang="en-US" sz="2400" dirty="0">
              <a:solidFill>
                <a:schemeClr val="bg1"/>
              </a:solidFill>
            </a:endParaRPr>
          </a:p>
          <a:p>
            <a:pPr marL="285750" indent="-285750" defTabSz="457200">
              <a:spcBef>
                <a:spcPct val="20000"/>
              </a:spcBef>
              <a:spcAft>
                <a:spcPts val="600"/>
              </a:spcAft>
              <a:buClr>
                <a:schemeClr val="accent1">
                  <a:lumMod val="75000"/>
                </a:schemeClr>
              </a:buClr>
              <a:buSzPct val="145000"/>
              <a:buFont typeface="Arial"/>
              <a:buChar char="•"/>
            </a:pPr>
            <a:r>
              <a:rPr lang="en-US" sz="2400" dirty="0">
                <a:solidFill>
                  <a:schemeClr val="bg1"/>
                </a:solidFill>
              </a:rPr>
              <a:t>Test/Use the new Associate </a:t>
            </a:r>
            <a:r>
              <a:rPr lang="en-US" sz="2400" dirty="0" smtClean="0">
                <a:solidFill>
                  <a:schemeClr val="bg1"/>
                </a:solidFill>
              </a:rPr>
              <a:t>Dashboard</a:t>
            </a:r>
            <a:endParaRPr lang="en-US" sz="2400" dirty="0">
              <a:solidFill>
                <a:schemeClr val="bg1"/>
              </a:solidFill>
            </a:endParaRPr>
          </a:p>
          <a:p>
            <a:pPr marL="285750" indent="-285750" defTabSz="457200">
              <a:spcBef>
                <a:spcPct val="20000"/>
              </a:spcBef>
              <a:spcAft>
                <a:spcPts val="600"/>
              </a:spcAft>
              <a:buClr>
                <a:schemeClr val="accent1">
                  <a:lumMod val="75000"/>
                </a:schemeClr>
              </a:buClr>
              <a:buSzPct val="145000"/>
              <a:buFont typeface="Arial"/>
              <a:buChar char="•"/>
            </a:pPr>
            <a:r>
              <a:rPr lang="en-US" sz="2400" dirty="0">
                <a:solidFill>
                  <a:schemeClr val="bg1"/>
                </a:solidFill>
              </a:rPr>
              <a:t>Submit ideas for further improvements and enhancements</a:t>
            </a:r>
          </a:p>
          <a:p>
            <a:pPr marL="285750" indent="-285750" defTabSz="457200">
              <a:spcBef>
                <a:spcPct val="20000"/>
              </a:spcBef>
              <a:spcAft>
                <a:spcPts val="600"/>
              </a:spcAft>
              <a:buClr>
                <a:schemeClr val="accent1">
                  <a:lumMod val="75000"/>
                </a:schemeClr>
              </a:buClr>
              <a:buSzPct val="145000"/>
              <a:buFont typeface="Arial"/>
              <a:buChar char="•"/>
            </a:pPr>
            <a:endParaRPr lang="en-US" sz="2400" dirty="0">
              <a:solidFill>
                <a:schemeClr val="tx1"/>
              </a:solidFill>
            </a:endParaRPr>
          </a:p>
        </p:txBody>
      </p:sp>
    </p:spTree>
    <p:extLst>
      <p:ext uri="{BB962C8B-B14F-4D97-AF65-F5344CB8AC3E}">
        <p14:creationId xmlns:p14="http://schemas.microsoft.com/office/powerpoint/2010/main" val="212848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Next Steps</a:t>
            </a:r>
            <a:br>
              <a:rPr lang="en-US" dirty="0" smtClean="0"/>
            </a:br>
            <a:r>
              <a:rPr lang="en-US" sz="3200" dirty="0"/>
              <a:t>Update on </a:t>
            </a:r>
            <a:r>
              <a:rPr lang="en-US" sz="3200" dirty="0" smtClean="0"/>
              <a:t>Installation of Tableau Reader</a:t>
            </a:r>
            <a:endParaRPr lang="en-US" sz="3200" dirty="0"/>
          </a:p>
        </p:txBody>
      </p:sp>
      <p:pic>
        <p:nvPicPr>
          <p:cNvPr id="4" name="Picture 3"/>
          <p:cNvPicPr>
            <a:picLocks noChangeAspect="1"/>
          </p:cNvPicPr>
          <p:nvPr/>
        </p:nvPicPr>
        <p:blipFill>
          <a:blip r:embed="rId2">
            <a:duotone>
              <a:schemeClr val="accent1">
                <a:shade val="45000"/>
                <a:satMod val="135000"/>
              </a:schemeClr>
              <a:prstClr val="white"/>
            </a:duotone>
          </a:blip>
          <a:stretch>
            <a:fillRect/>
          </a:stretch>
        </p:blipFill>
        <p:spPr>
          <a:xfrm>
            <a:off x="3057024" y="2438399"/>
            <a:ext cx="7383997" cy="3860371"/>
          </a:xfrm>
          <a:prstGeom prst="rect">
            <a:avLst/>
          </a:prstGeom>
        </p:spPr>
      </p:pic>
      <p:pic>
        <p:nvPicPr>
          <p:cNvPr id="6" name="Picture 4" descr="Image result for table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0109" y="4115401"/>
            <a:ext cx="3119403" cy="653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16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Next Steps</a:t>
            </a:r>
            <a:br>
              <a:rPr lang="en-US" dirty="0" smtClean="0"/>
            </a:br>
            <a:r>
              <a:rPr lang="en-US" sz="3200" dirty="0" smtClean="0"/>
              <a:t>Brainstorming Dashboard Concepts</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Visualize your universe</a:t>
            </a:r>
          </a:p>
          <a:p>
            <a:pPr lvl="1"/>
            <a:r>
              <a:rPr lang="en-US" dirty="0" smtClean="0"/>
              <a:t>What sources of data are available/needed? (Inputs and Outputs)</a:t>
            </a:r>
          </a:p>
          <a:p>
            <a:pPr lvl="1"/>
            <a:r>
              <a:rPr lang="en-US" dirty="0" smtClean="0"/>
              <a:t>How can the data be moved/accessed?</a:t>
            </a:r>
          </a:p>
          <a:p>
            <a:pPr lvl="1"/>
            <a:r>
              <a:rPr lang="en-US" dirty="0" smtClean="0"/>
              <a:t>What platforms are available/needed? </a:t>
            </a:r>
          </a:p>
          <a:p>
            <a:r>
              <a:rPr lang="en-US" dirty="0" smtClean="0"/>
              <a:t>Identify user communities need to be involved to make the project a success</a:t>
            </a:r>
          </a:p>
          <a:p>
            <a:pPr lvl="1"/>
            <a:r>
              <a:rPr lang="en-US" dirty="0" smtClean="0"/>
              <a:t>Line staff to understand tactical measures</a:t>
            </a:r>
          </a:p>
          <a:p>
            <a:pPr lvl="1"/>
            <a:r>
              <a:rPr lang="en-US" dirty="0" smtClean="0"/>
              <a:t>Resort leadership to understand strategic goals</a:t>
            </a:r>
          </a:p>
          <a:p>
            <a:pPr lvl="1"/>
            <a:r>
              <a:rPr lang="en-US" dirty="0" smtClean="0"/>
              <a:t>Katana/Asgard to understand technical impediments/opportunities</a:t>
            </a:r>
          </a:p>
          <a:p>
            <a:r>
              <a:rPr lang="en-US" dirty="0" smtClean="0"/>
              <a:t>Test your solution</a:t>
            </a:r>
            <a:endParaRPr lang="en-US" dirty="0"/>
          </a:p>
        </p:txBody>
      </p:sp>
      <p:sp>
        <p:nvSpPr>
          <p:cNvPr id="5" name="Rounded Rectangular Callout 4"/>
          <p:cNvSpPr/>
          <p:nvPr/>
        </p:nvSpPr>
        <p:spPr>
          <a:xfrm>
            <a:off x="8466237" y="851980"/>
            <a:ext cx="2660650" cy="2819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Can the findings be leveraged to crush costs, increase revenue, and improve satisfaction?</a:t>
            </a:r>
          </a:p>
        </p:txBody>
      </p:sp>
    </p:spTree>
    <p:extLst>
      <p:ext uri="{BB962C8B-B14F-4D97-AF65-F5344CB8AC3E}">
        <p14:creationId xmlns:p14="http://schemas.microsoft.com/office/powerpoint/2010/main" val="27418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t>Next Steps / Call to Action</a:t>
            </a:r>
            <a:r>
              <a:rPr lang="en-US" dirty="0" smtClean="0"/>
              <a:t/>
            </a:r>
            <a:br>
              <a:rPr lang="en-US" dirty="0" smtClean="0"/>
            </a:br>
            <a:r>
              <a:rPr lang="en-US" sz="3200" dirty="0" smtClean="0"/>
              <a:t>Definition of Additional Report Requirements</a:t>
            </a:r>
            <a:endParaRPr lang="en-US" sz="3200" dirty="0"/>
          </a:p>
        </p:txBody>
      </p:sp>
      <p:sp>
        <p:nvSpPr>
          <p:cNvPr id="3" name="Content Placeholder 2"/>
          <p:cNvSpPr>
            <a:spLocks noGrp="1"/>
          </p:cNvSpPr>
          <p:nvPr>
            <p:ph idx="1"/>
          </p:nvPr>
        </p:nvSpPr>
        <p:spPr>
          <a:xfrm>
            <a:off x="1484310" y="2666999"/>
            <a:ext cx="2977443" cy="3124201"/>
          </a:xfrm>
        </p:spPr>
        <p:txBody>
          <a:bodyPr/>
          <a:lstStyle/>
          <a:p>
            <a:pPr lvl="1"/>
            <a:r>
              <a:rPr lang="en-US" dirty="0" smtClean="0"/>
              <a:t>Needs</a:t>
            </a:r>
          </a:p>
          <a:p>
            <a:pPr lvl="1"/>
            <a:r>
              <a:rPr lang="en-US" dirty="0" smtClean="0"/>
              <a:t>Users</a:t>
            </a:r>
          </a:p>
          <a:p>
            <a:pPr lvl="1"/>
            <a:r>
              <a:rPr lang="en-US" dirty="0" smtClean="0"/>
              <a:t>“Look and Feel”</a:t>
            </a:r>
          </a:p>
          <a:p>
            <a:endParaRPr lang="en-US" dirty="0"/>
          </a:p>
        </p:txBody>
      </p:sp>
      <p:pic>
        <p:nvPicPr>
          <p:cNvPr id="5" name="Content Placeholder 3"/>
          <p:cNvPicPr>
            <a:picLocks noChangeAspect="1"/>
          </p:cNvPicPr>
          <p:nvPr/>
        </p:nvPicPr>
        <p:blipFill>
          <a:blip r:embed="rId2"/>
          <a:stretch>
            <a:fillRect/>
          </a:stretch>
        </p:blipFill>
        <p:spPr>
          <a:xfrm>
            <a:off x="4210697" y="2438399"/>
            <a:ext cx="5996859" cy="3531484"/>
          </a:xfrm>
          <a:prstGeom prst="rect">
            <a:avLst/>
          </a:prstGeom>
          <a:ln>
            <a:solidFill>
              <a:schemeClr val="accent1"/>
            </a:solidFill>
          </a:ln>
        </p:spPr>
      </p:pic>
    </p:spTree>
    <p:extLst>
      <p:ext uri="{BB962C8B-B14F-4D97-AF65-F5344CB8AC3E}">
        <p14:creationId xmlns:p14="http://schemas.microsoft.com/office/powerpoint/2010/main" val="2400493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2" y="1115878"/>
            <a:ext cx="8990012" cy="3332136"/>
          </a:xfrm>
        </p:spPr>
        <p:txBody>
          <a:bodyPr>
            <a:normAutofit fontScale="90000"/>
          </a:bodyPr>
          <a:lstStyle/>
          <a:p>
            <a:r>
              <a:rPr lang="en-US" dirty="0" smtClean="0"/>
              <a:t>The right information in the right hands, at the right time, presented in the most compelling way, yields incredibly golden results. </a:t>
            </a:r>
            <a:br>
              <a:rPr lang="en-US" dirty="0" smtClean="0"/>
            </a:br>
            <a:r>
              <a:rPr lang="en-US" dirty="0"/>
              <a:t/>
            </a:r>
            <a:br>
              <a:rPr lang="en-US" dirty="0"/>
            </a:br>
            <a:r>
              <a:rPr lang="en-US" dirty="0" smtClean="0"/>
              <a:t>But, even the right information presented too late, to the wrong people, or with too much complexity will not create business value. </a:t>
            </a:r>
            <a:endParaRPr lang="en-US" dirty="0"/>
          </a:p>
        </p:txBody>
      </p:sp>
      <p:sp>
        <p:nvSpPr>
          <p:cNvPr id="4" name="Text Placeholder 3"/>
          <p:cNvSpPr>
            <a:spLocks noGrp="1"/>
          </p:cNvSpPr>
          <p:nvPr>
            <p:ph type="body" idx="1"/>
          </p:nvPr>
        </p:nvSpPr>
        <p:spPr/>
        <p:txBody>
          <a:bodyPr/>
          <a:lstStyle/>
          <a:p>
            <a:r>
              <a:rPr lang="en-US" dirty="0" smtClean="0"/>
              <a:t>For further questions, inspiration, or assistance contact </a:t>
            </a:r>
            <a:r>
              <a:rPr lang="en-US" dirty="0" smtClean="0">
                <a:hlinkClick r:id="rId2"/>
              </a:rPr>
              <a:t>mgordon@katanasoft.com</a:t>
            </a:r>
            <a:r>
              <a:rPr lang="en-US" dirty="0" smtClean="0"/>
              <a:t> </a:t>
            </a:r>
            <a:endParaRPr lang="en-US" dirty="0"/>
          </a:p>
        </p:txBody>
      </p:sp>
    </p:spTree>
    <p:extLst>
      <p:ext uri="{BB962C8B-B14F-4D97-AF65-F5344CB8AC3E}">
        <p14:creationId xmlns:p14="http://schemas.microsoft.com/office/powerpoint/2010/main" val="1030182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Housekeeping Inspections Journey</a:t>
            </a:r>
            <a:endParaRPr lang="en-US" dirty="0"/>
          </a:p>
        </p:txBody>
      </p:sp>
      <p:pic>
        <p:nvPicPr>
          <p:cNvPr id="4" name="Picture 2" descr="Image result for map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5395" y="158256"/>
            <a:ext cx="2061079" cy="18888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1596007284"/>
              </p:ext>
            </p:extLst>
          </p:nvPr>
        </p:nvGraphicFramePr>
        <p:xfrm>
          <a:off x="2616200" y="2203450"/>
          <a:ext cx="6934200" cy="3953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38450" y="2518997"/>
            <a:ext cx="1301559" cy="1128018"/>
          </a:xfrm>
          <a:prstGeom prst="rect">
            <a:avLst/>
          </a:prstGeom>
        </p:spPr>
      </p:pic>
    </p:spTree>
    <p:extLst>
      <p:ext uri="{BB962C8B-B14F-4D97-AF65-F5344CB8AC3E}">
        <p14:creationId xmlns:p14="http://schemas.microsoft.com/office/powerpoint/2010/main" val="106660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26339" y="1825021"/>
            <a:ext cx="7219749" cy="5039778"/>
          </a:xfrm>
          <a:prstGeom prst="rect">
            <a:avLst/>
          </a:prstGeom>
          <a:ln>
            <a:solidFill>
              <a:schemeClr val="accent1"/>
            </a:solidFill>
          </a:ln>
        </p:spPr>
      </p:pic>
      <p:sp>
        <p:nvSpPr>
          <p:cNvPr id="2" name="Title 1"/>
          <p:cNvSpPr>
            <a:spLocks noGrp="1"/>
          </p:cNvSpPr>
          <p:nvPr>
            <p:ph type="title"/>
          </p:nvPr>
        </p:nvSpPr>
        <p:spPr>
          <a:xfrm>
            <a:off x="1484311" y="685801"/>
            <a:ext cx="10018713" cy="1123950"/>
          </a:xfrm>
        </p:spPr>
        <p:txBody>
          <a:bodyPr>
            <a:normAutofit fontScale="90000"/>
          </a:bodyPr>
          <a:lstStyle/>
          <a:p>
            <a:pPr algn="l"/>
            <a:r>
              <a:rPr lang="en-US" dirty="0" smtClean="0"/>
              <a:t>Housekeeping Inspections Journey</a:t>
            </a:r>
            <a:br>
              <a:rPr lang="en-US" dirty="0" smtClean="0"/>
            </a:br>
            <a:r>
              <a:rPr lang="en-US" sz="3100" dirty="0" smtClean="0"/>
              <a:t>Volume since Inception</a:t>
            </a:r>
            <a:endParaRPr lang="en-US" sz="3100" dirty="0"/>
          </a:p>
        </p:txBody>
      </p:sp>
      <p:pic>
        <p:nvPicPr>
          <p:cNvPr id="4" name="Picture 2" descr="Image result for map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5395" y="158256"/>
            <a:ext cx="2061079" cy="1888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737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Opportunities Does the Success of the Program Create?</a:t>
            </a:r>
            <a:endParaRPr lang="en-US" dirty="0"/>
          </a:p>
        </p:txBody>
      </p:sp>
      <p:sp>
        <p:nvSpPr>
          <p:cNvPr id="3" name="Content Placeholder 2"/>
          <p:cNvSpPr>
            <a:spLocks noGrp="1"/>
          </p:cNvSpPr>
          <p:nvPr>
            <p:ph idx="1"/>
          </p:nvPr>
        </p:nvSpPr>
        <p:spPr>
          <a:xfrm>
            <a:off x="1484310" y="2025651"/>
            <a:ext cx="10018713" cy="1174749"/>
          </a:xfrm>
        </p:spPr>
        <p:txBody>
          <a:bodyPr/>
          <a:lstStyle/>
          <a:p>
            <a:pPr marL="0" indent="0">
              <a:buNone/>
            </a:pPr>
            <a:r>
              <a:rPr lang="en-US" dirty="0" smtClean="0"/>
              <a:t>How can we leverage this volume of Inspections </a:t>
            </a:r>
            <a:r>
              <a:rPr lang="en-US" u="sng" dirty="0" smtClean="0"/>
              <a:t>data</a:t>
            </a:r>
            <a:r>
              <a:rPr lang="en-US" dirty="0" smtClean="0"/>
              <a:t>, to derive new </a:t>
            </a:r>
            <a:r>
              <a:rPr lang="en-US" u="sng" dirty="0" smtClean="0"/>
              <a:t>insights</a:t>
            </a:r>
            <a:r>
              <a:rPr lang="en-US" dirty="0" smtClean="0"/>
              <a:t>?</a:t>
            </a:r>
          </a:p>
        </p:txBody>
      </p:sp>
      <p:pic>
        <p:nvPicPr>
          <p:cNvPr id="1026" name="Picture 2" descr="Image result for business process icon"/>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6350" y="3446885"/>
            <a:ext cx="2044700" cy="19676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ser ico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54637" y="3200398"/>
            <a:ext cx="2460624" cy="24606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usiness icon"/>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78849" y="3290887"/>
            <a:ext cx="2279649" cy="2279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51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500"/>
                                        <p:tgtEl>
                                          <p:spTgt spid="1028"/>
                                        </p:tgtEl>
                                      </p:cBhvr>
                                    </p:animEffect>
                                  </p:childTnLst>
                                </p:cTn>
                              </p:par>
                              <p:par>
                                <p:cTn id="14" presetID="10" presetClass="entr" presetSubtype="0"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fade">
                                      <p:cBhvr>
                                        <p:cTn id="16"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Challenges?</a:t>
            </a:r>
            <a:endParaRPr lang="en-US" dirty="0"/>
          </a:p>
        </p:txBody>
      </p:sp>
      <p:sp>
        <p:nvSpPr>
          <p:cNvPr id="3" name="Content Placeholder 2"/>
          <p:cNvSpPr>
            <a:spLocks noGrp="1"/>
          </p:cNvSpPr>
          <p:nvPr>
            <p:ph idx="1"/>
          </p:nvPr>
        </p:nvSpPr>
        <p:spPr>
          <a:xfrm>
            <a:off x="1484310" y="2126827"/>
            <a:ext cx="10018713" cy="4199466"/>
          </a:xfrm>
        </p:spPr>
        <p:txBody>
          <a:bodyPr>
            <a:normAutofit lnSpcReduction="10000"/>
          </a:bodyPr>
          <a:lstStyle/>
          <a:p>
            <a:r>
              <a:rPr lang="en-US" dirty="0" smtClean="0"/>
              <a:t>Some sites still have room to grow/fully implement Inspections.</a:t>
            </a:r>
          </a:p>
          <a:p>
            <a:r>
              <a:rPr lang="en-US" dirty="0" smtClean="0"/>
              <a:t>We </a:t>
            </a:r>
            <a:r>
              <a:rPr lang="en-US" dirty="0"/>
              <a:t>are using </a:t>
            </a:r>
            <a:r>
              <a:rPr lang="en-US" dirty="0" smtClean="0"/>
              <a:t>Asgard to </a:t>
            </a:r>
            <a:r>
              <a:rPr lang="en-US" dirty="0"/>
              <a:t>gather data we aren’t </a:t>
            </a:r>
            <a:r>
              <a:rPr lang="en-US" dirty="0" smtClean="0"/>
              <a:t>fully utilizing.</a:t>
            </a:r>
            <a:endParaRPr lang="en-US" dirty="0"/>
          </a:p>
          <a:p>
            <a:r>
              <a:rPr lang="en-US" dirty="0"/>
              <a:t>It takes too long to format the data to be </a:t>
            </a:r>
            <a:r>
              <a:rPr lang="en-US" dirty="0" smtClean="0"/>
              <a:t>actionable and/or report logic not understood</a:t>
            </a:r>
          </a:p>
          <a:p>
            <a:r>
              <a:rPr lang="en-US" dirty="0" smtClean="0"/>
              <a:t>Reports in PDF or Tabular Format</a:t>
            </a:r>
            <a:endParaRPr lang="en-US" dirty="0"/>
          </a:p>
          <a:p>
            <a:r>
              <a:rPr lang="en-US" dirty="0"/>
              <a:t>We can’t easily “slice and dice” the </a:t>
            </a:r>
            <a:r>
              <a:rPr lang="en-US" dirty="0" smtClean="0"/>
              <a:t>formatted data </a:t>
            </a:r>
            <a:r>
              <a:rPr lang="en-US" dirty="0"/>
              <a:t>to be </a:t>
            </a:r>
            <a:r>
              <a:rPr lang="en-US" dirty="0" smtClean="0"/>
              <a:t>actionable without IT</a:t>
            </a:r>
            <a:endParaRPr lang="en-US" dirty="0"/>
          </a:p>
          <a:p>
            <a:r>
              <a:rPr lang="en-US" dirty="0"/>
              <a:t>We don’t know what we don’t </a:t>
            </a:r>
            <a:r>
              <a:rPr lang="en-US" dirty="0" smtClean="0"/>
              <a:t>know…</a:t>
            </a:r>
          </a:p>
          <a:p>
            <a:r>
              <a:rPr lang="en-US" dirty="0" smtClean="0"/>
              <a:t>…And, what we do know, we can’t operationalize.</a:t>
            </a:r>
            <a:endParaRPr lang="en-US" dirty="0"/>
          </a:p>
          <a:p>
            <a:endParaRPr lang="en-US" dirty="0"/>
          </a:p>
        </p:txBody>
      </p:sp>
      <p:pic>
        <p:nvPicPr>
          <p:cNvPr id="4" name="Picture 8" descr="Image result for business icon"/>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26664" y="201756"/>
            <a:ext cx="1925071" cy="1925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94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Diverse Users, Diverse Needs</a:t>
            </a:r>
            <a:endParaRPr lang="en-US" dirty="0"/>
          </a:p>
        </p:txBody>
      </p:sp>
      <p:sp>
        <p:nvSpPr>
          <p:cNvPr id="3" name="Content Placeholder 2"/>
          <p:cNvSpPr>
            <a:spLocks noGrp="1"/>
          </p:cNvSpPr>
          <p:nvPr>
            <p:ph idx="1"/>
          </p:nvPr>
        </p:nvSpPr>
        <p:spPr>
          <a:xfrm>
            <a:off x="1710196" y="2838666"/>
            <a:ext cx="4735748" cy="1593849"/>
          </a:xfrm>
        </p:spPr>
        <p:txBody>
          <a:bodyPr numCol="1">
            <a:normAutofit fontScale="92500"/>
          </a:bodyPr>
          <a:lstStyle/>
          <a:p>
            <a:pPr marL="0" indent="0">
              <a:buNone/>
            </a:pPr>
            <a:r>
              <a:rPr lang="en-US" u="sng" dirty="0" smtClean="0"/>
              <a:t>Department Managers</a:t>
            </a:r>
          </a:p>
          <a:p>
            <a:pPr marL="457200" lvl="1" indent="0">
              <a:buNone/>
            </a:pPr>
            <a:r>
              <a:rPr lang="en-US" dirty="0" smtClean="0"/>
              <a:t>Timely, Specific/Targeted</a:t>
            </a:r>
          </a:p>
          <a:p>
            <a:pPr marL="457200" lvl="1" indent="0">
              <a:buNone/>
            </a:pPr>
            <a:r>
              <a:rPr lang="en-US" dirty="0" smtClean="0"/>
              <a:t>They are concerned with </a:t>
            </a:r>
            <a:r>
              <a:rPr lang="en-US" b="1" dirty="0" smtClean="0"/>
              <a:t>Accountability</a:t>
            </a:r>
          </a:p>
          <a:p>
            <a:pPr marL="0" indent="0">
              <a:buNone/>
            </a:pPr>
            <a:endParaRPr lang="en-US" u="sng" dirty="0" smtClean="0"/>
          </a:p>
          <a:p>
            <a:pPr marL="0" indent="0">
              <a:buNone/>
            </a:pPr>
            <a:endParaRPr lang="en-US" u="sng" dirty="0" smtClean="0"/>
          </a:p>
        </p:txBody>
      </p:sp>
      <p:cxnSp>
        <p:nvCxnSpPr>
          <p:cNvPr id="6" name="Straight Connector 5"/>
          <p:cNvCxnSpPr/>
          <p:nvPr/>
        </p:nvCxnSpPr>
        <p:spPr>
          <a:xfrm>
            <a:off x="6493667" y="2549471"/>
            <a:ext cx="0" cy="1317356"/>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4" descr="Image result for user icon"/>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44800" y="278970"/>
            <a:ext cx="1828799" cy="18288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6767276" y="2811249"/>
            <a:ext cx="4735748" cy="1593849"/>
          </a:xfrm>
          <a:prstGeom prst="rect">
            <a:avLst/>
          </a:prstGeom>
        </p:spPr>
        <p:txBody>
          <a:bodyPr vert="horz" lIns="91440" tIns="45720" rIns="91440" bIns="45720" numCol="1"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en-US" u="sng" dirty="0" smtClean="0"/>
              <a:t>Resort Managers</a:t>
            </a:r>
          </a:p>
          <a:p>
            <a:pPr marL="457200" lvl="1" indent="0">
              <a:buFont typeface="Arial"/>
              <a:buNone/>
            </a:pPr>
            <a:r>
              <a:rPr lang="en-US" dirty="0" smtClean="0"/>
              <a:t>Timely, Comparable, Fair</a:t>
            </a:r>
          </a:p>
          <a:p>
            <a:pPr marL="457200" lvl="1" indent="0">
              <a:buFont typeface="Arial"/>
              <a:buNone/>
            </a:pPr>
            <a:r>
              <a:rPr lang="en-US" dirty="0" smtClean="0"/>
              <a:t>They are concerned with </a:t>
            </a:r>
            <a:r>
              <a:rPr lang="en-US" b="1" dirty="0" smtClean="0"/>
              <a:t>Analysis</a:t>
            </a:r>
          </a:p>
          <a:p>
            <a:pPr marL="0" indent="0">
              <a:buFont typeface="Arial"/>
              <a:buNone/>
            </a:pPr>
            <a:endParaRPr lang="en-US" u="sng" dirty="0" smtClean="0"/>
          </a:p>
          <a:p>
            <a:pPr marL="0" indent="0">
              <a:buFont typeface="Arial"/>
              <a:buNone/>
            </a:pPr>
            <a:endParaRPr lang="en-US" u="sng" dirty="0" smtClean="0"/>
          </a:p>
        </p:txBody>
      </p:sp>
      <p:pic>
        <p:nvPicPr>
          <p:cNvPr id="1026" name="Picture 2" descr="Image result for housekeeping icon"/>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95302" y="3801470"/>
            <a:ext cx="2507335" cy="25073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ar graph icon"/>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31396" y="4000755"/>
            <a:ext cx="2108765" cy="210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85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09650"/>
          </a:xfrm>
        </p:spPr>
        <p:txBody>
          <a:bodyPr/>
          <a:lstStyle/>
          <a:p>
            <a:r>
              <a:rPr lang="en-US" dirty="0" smtClean="0"/>
              <a:t>What’s the solution?</a:t>
            </a:r>
            <a:endParaRPr lang="en-US" dirty="0"/>
          </a:p>
        </p:txBody>
      </p:sp>
      <p:sp>
        <p:nvSpPr>
          <p:cNvPr id="3" name="Content Placeholder 2"/>
          <p:cNvSpPr>
            <a:spLocks noGrp="1"/>
          </p:cNvSpPr>
          <p:nvPr>
            <p:ph idx="1"/>
          </p:nvPr>
        </p:nvSpPr>
        <p:spPr>
          <a:xfrm>
            <a:off x="1487485" y="2636498"/>
            <a:ext cx="10018713" cy="3288052"/>
          </a:xfrm>
        </p:spPr>
        <p:txBody>
          <a:bodyPr>
            <a:normAutofit fontScale="77500" lnSpcReduction="20000"/>
          </a:bodyPr>
          <a:lstStyle/>
          <a:p>
            <a:r>
              <a:rPr lang="en-US" dirty="0" smtClean="0"/>
              <a:t>“Single Pane of Glass” Dashboard for the most critical areas of business value</a:t>
            </a:r>
          </a:p>
          <a:p>
            <a:pPr lvl="1"/>
            <a:r>
              <a:rPr lang="en-US" dirty="0" smtClean="0"/>
              <a:t>What is a “Single Pane” solution”?</a:t>
            </a:r>
          </a:p>
          <a:p>
            <a:pPr lvl="1"/>
            <a:r>
              <a:rPr lang="en-US" dirty="0"/>
              <a:t>Tool to answer a complex business proposition, simply</a:t>
            </a:r>
          </a:p>
          <a:p>
            <a:pPr lvl="1"/>
            <a:r>
              <a:rPr lang="en-US" dirty="0"/>
              <a:t>For example:</a:t>
            </a:r>
          </a:p>
          <a:p>
            <a:pPr lvl="2"/>
            <a:r>
              <a:rPr lang="en-US" dirty="0"/>
              <a:t>Are </a:t>
            </a:r>
            <a:r>
              <a:rPr lang="en-US" b="1" dirty="0"/>
              <a:t>we</a:t>
            </a:r>
            <a:r>
              <a:rPr lang="en-US" dirty="0"/>
              <a:t> </a:t>
            </a:r>
            <a:r>
              <a:rPr lang="en-US" b="1" dirty="0"/>
              <a:t>okay</a:t>
            </a:r>
            <a:r>
              <a:rPr lang="en-US" dirty="0"/>
              <a:t> </a:t>
            </a:r>
            <a:r>
              <a:rPr lang="en-US" b="1" dirty="0"/>
              <a:t>right now</a:t>
            </a:r>
            <a:r>
              <a:rPr lang="en-US" dirty="0"/>
              <a:t>?</a:t>
            </a:r>
          </a:p>
          <a:p>
            <a:pPr lvl="2"/>
            <a:r>
              <a:rPr lang="en-US" dirty="0"/>
              <a:t>Will </a:t>
            </a:r>
            <a:r>
              <a:rPr lang="en-US" b="1" dirty="0"/>
              <a:t>we</a:t>
            </a:r>
            <a:r>
              <a:rPr lang="en-US" dirty="0"/>
              <a:t> be </a:t>
            </a:r>
            <a:r>
              <a:rPr lang="en-US" b="1" dirty="0"/>
              <a:t>profitable</a:t>
            </a:r>
            <a:r>
              <a:rPr lang="en-US" dirty="0"/>
              <a:t> this </a:t>
            </a:r>
            <a:r>
              <a:rPr lang="en-US" b="1" dirty="0"/>
              <a:t>period</a:t>
            </a:r>
            <a:r>
              <a:rPr lang="en-US" dirty="0" smtClean="0"/>
              <a:t>?</a:t>
            </a:r>
          </a:p>
          <a:p>
            <a:pPr lvl="2"/>
            <a:r>
              <a:rPr lang="en-US" dirty="0" smtClean="0"/>
              <a:t>What do </a:t>
            </a:r>
            <a:r>
              <a:rPr lang="en-US" b="1" dirty="0" smtClean="0"/>
              <a:t>owners</a:t>
            </a:r>
            <a:r>
              <a:rPr lang="en-US" dirty="0" smtClean="0"/>
              <a:t> want?</a:t>
            </a:r>
            <a:endParaRPr lang="en-US" dirty="0"/>
          </a:p>
          <a:p>
            <a:r>
              <a:rPr lang="en-US" dirty="0"/>
              <a:t>Requires shared business definition of underlying terms/concepts</a:t>
            </a:r>
          </a:p>
          <a:p>
            <a:r>
              <a:rPr lang="en-US" dirty="0"/>
              <a:t>Doesn’t mean that there is only one dashboard at all, but that there is one place to gather all of the information needed to address a specific business question</a:t>
            </a:r>
          </a:p>
          <a:p>
            <a:pPr lvl="1"/>
            <a:endParaRPr lang="en-US" dirty="0" smtClean="0"/>
          </a:p>
          <a:p>
            <a:pPr lvl="1"/>
            <a:endParaRPr lang="en-US" dirty="0"/>
          </a:p>
        </p:txBody>
      </p:sp>
      <p:pic>
        <p:nvPicPr>
          <p:cNvPr id="2054" name="Picture 6" descr="Image result for window  icon"/>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65185" y="533746"/>
            <a:ext cx="2204697" cy="2204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97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Embarking on the </a:t>
            </a:r>
            <a:br>
              <a:rPr lang="en-US" dirty="0" smtClean="0"/>
            </a:br>
            <a:r>
              <a:rPr lang="en-US" dirty="0" smtClean="0"/>
              <a:t>Dashboard Journey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Visualize your universe</a:t>
            </a:r>
          </a:p>
          <a:p>
            <a:pPr lvl="1"/>
            <a:r>
              <a:rPr lang="en-US" dirty="0" smtClean="0"/>
              <a:t>What sources of data are available/needed? (Inputs and Outputs)</a:t>
            </a:r>
          </a:p>
          <a:p>
            <a:pPr lvl="1"/>
            <a:r>
              <a:rPr lang="en-US" dirty="0" smtClean="0"/>
              <a:t>How can the data be moved/accessed?</a:t>
            </a:r>
          </a:p>
          <a:p>
            <a:pPr lvl="1"/>
            <a:r>
              <a:rPr lang="en-US" dirty="0" smtClean="0"/>
              <a:t>What platforms are available/needed? </a:t>
            </a:r>
          </a:p>
          <a:p>
            <a:r>
              <a:rPr lang="en-US" dirty="0" smtClean="0"/>
              <a:t>Identify user communities need to be involved to make the project a success</a:t>
            </a:r>
          </a:p>
          <a:p>
            <a:pPr lvl="1"/>
            <a:r>
              <a:rPr lang="en-US" dirty="0" smtClean="0"/>
              <a:t>Line staff to understand tactical measures</a:t>
            </a:r>
          </a:p>
          <a:p>
            <a:pPr lvl="1"/>
            <a:r>
              <a:rPr lang="en-US" dirty="0" smtClean="0"/>
              <a:t>Resort leadership to understand strategic goals</a:t>
            </a:r>
          </a:p>
          <a:p>
            <a:pPr lvl="1"/>
            <a:r>
              <a:rPr lang="en-US" dirty="0" smtClean="0"/>
              <a:t>IT staff or Vendor to understand technical impediments/opportunities</a:t>
            </a:r>
          </a:p>
          <a:p>
            <a:r>
              <a:rPr lang="en-US" dirty="0" smtClean="0"/>
              <a:t>Test your solution</a:t>
            </a:r>
            <a:endParaRPr lang="en-US" dirty="0"/>
          </a:p>
        </p:txBody>
      </p:sp>
      <p:sp>
        <p:nvSpPr>
          <p:cNvPr id="4" name="Oval Callout 3"/>
          <p:cNvSpPr/>
          <p:nvPr/>
        </p:nvSpPr>
        <p:spPr>
          <a:xfrm>
            <a:off x="8131513" y="710119"/>
            <a:ext cx="3143250" cy="187325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can your systems be used to manage, monitor, and drive the outcomes?</a:t>
            </a:r>
          </a:p>
        </p:txBody>
      </p:sp>
    </p:spTree>
    <p:extLst>
      <p:ext uri="{BB962C8B-B14F-4D97-AF65-F5344CB8AC3E}">
        <p14:creationId xmlns:p14="http://schemas.microsoft.com/office/powerpoint/2010/main" val="154136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30030"/>
          </a:xfrm>
        </p:spPr>
        <p:txBody>
          <a:bodyPr/>
          <a:lstStyle/>
          <a:p>
            <a:r>
              <a:rPr lang="en-US" dirty="0" smtClean="0"/>
              <a:t>Key Features of Powerful Dashboards</a:t>
            </a:r>
            <a:endParaRPr lang="en-US" dirty="0"/>
          </a:p>
        </p:txBody>
      </p:sp>
      <p:sp>
        <p:nvSpPr>
          <p:cNvPr id="3" name="Content Placeholder 2"/>
          <p:cNvSpPr>
            <a:spLocks noGrp="1"/>
          </p:cNvSpPr>
          <p:nvPr>
            <p:ph idx="1"/>
          </p:nvPr>
        </p:nvSpPr>
        <p:spPr>
          <a:xfrm>
            <a:off x="1484310" y="2012951"/>
            <a:ext cx="10018713" cy="3778250"/>
          </a:xfrm>
        </p:spPr>
        <p:txBody>
          <a:bodyPr>
            <a:normAutofit/>
          </a:bodyPr>
          <a:lstStyle/>
          <a:p>
            <a:r>
              <a:rPr lang="en-US" dirty="0" smtClean="0"/>
              <a:t>Combines all needed data in one place</a:t>
            </a:r>
          </a:p>
          <a:p>
            <a:r>
              <a:rPr lang="en-US" dirty="0" smtClean="0"/>
              <a:t>Tells the story (colors, size, etc.)</a:t>
            </a:r>
          </a:p>
          <a:p>
            <a:r>
              <a:rPr lang="en-US" dirty="0" smtClean="0"/>
              <a:t>Offers one-click “slice and dice” by meaningful segments</a:t>
            </a:r>
          </a:p>
          <a:p>
            <a:pPr lvl="1"/>
            <a:r>
              <a:rPr lang="en-US" dirty="0" smtClean="0"/>
              <a:t>Village / Zone / Building / Team</a:t>
            </a:r>
          </a:p>
          <a:p>
            <a:pPr lvl="1"/>
            <a:r>
              <a:rPr lang="en-US" dirty="0" smtClean="0"/>
              <a:t>In-Source versus Third-Party Labor</a:t>
            </a:r>
          </a:p>
          <a:p>
            <a:pPr lvl="1"/>
            <a:r>
              <a:rPr lang="en-US" dirty="0" smtClean="0"/>
              <a:t>Guest Type</a:t>
            </a:r>
          </a:p>
          <a:p>
            <a:pPr lvl="1"/>
            <a:r>
              <a:rPr lang="en-US" dirty="0" smtClean="0"/>
              <a:t>Day of the week, hour of the day, etc.</a:t>
            </a:r>
          </a:p>
          <a:p>
            <a:r>
              <a:rPr lang="en-US" dirty="0" smtClean="0"/>
              <a:t>Suggests AND supports drill-down capabilities</a:t>
            </a:r>
            <a:endParaRPr lang="en-US" dirty="0"/>
          </a:p>
        </p:txBody>
      </p:sp>
      <p:pic>
        <p:nvPicPr>
          <p:cNvPr id="3080" name="Picture 8" descr="Image result for pie chart and bar chart icon"/>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30638" y="2869544"/>
            <a:ext cx="2683956" cy="2601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7891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284</TotalTime>
  <Words>638</Words>
  <Application>Microsoft Office PowerPoint</Application>
  <PresentationFormat>Widescreen</PresentationFormat>
  <Paragraphs>95</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Corbel</vt:lpstr>
      <vt:lpstr>Parallax</vt:lpstr>
      <vt:lpstr>Housekeeping Management Inspections</vt:lpstr>
      <vt:lpstr>Housekeeping Inspections Journey</vt:lpstr>
      <vt:lpstr>Housekeeping Inspections Journey Volume since Inception</vt:lpstr>
      <vt:lpstr>What Opportunities Does the Success of the Program Create?</vt:lpstr>
      <vt:lpstr>What are the Challenges?</vt:lpstr>
      <vt:lpstr>Diverse Users, Diverse Needs</vt:lpstr>
      <vt:lpstr>What’s the solution?</vt:lpstr>
      <vt:lpstr>Embarking on the  Dashboard Journey</vt:lpstr>
      <vt:lpstr>Key Features of Powerful Dashboards</vt:lpstr>
      <vt:lpstr>Are we adequately staffed in Housekeeping?</vt:lpstr>
      <vt:lpstr>New Associate Dashboard</vt:lpstr>
      <vt:lpstr>Filter by critical data points, to use the dashboard to view by Inspectors OR Inspectees</vt:lpstr>
      <vt:lpstr>View work order and task-level data, side-by-side</vt:lpstr>
      <vt:lpstr>Test the Solution</vt:lpstr>
      <vt:lpstr>Next Steps Update on Installation of Tableau Reader</vt:lpstr>
      <vt:lpstr>Next Steps Brainstorming Dashboard Concepts</vt:lpstr>
      <vt:lpstr>Next Steps / Call to Action Definition of Additional Report Requirements</vt:lpstr>
      <vt:lpstr>The right information in the right hands, at the right time, presented in the most compelling way, yields incredibly golden results.   But, even the right information presented too late, to the wrong people, or with too much complexity will not create business value.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Resort Ops Dashboards</dc:title>
  <dc:creator>Melissa Gordon</dc:creator>
  <cp:lastModifiedBy>Melissa Gordon</cp:lastModifiedBy>
  <cp:revision>32</cp:revision>
  <dcterms:created xsi:type="dcterms:W3CDTF">2017-05-15T20:58:31Z</dcterms:created>
  <dcterms:modified xsi:type="dcterms:W3CDTF">2017-06-16T15:21:56Z</dcterms:modified>
</cp:coreProperties>
</file>